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docx" ContentType="application/vnd.openxmlformats-officedocument.wordprocessingml.document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slideMasters/slideMaster2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heme/theme4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2.xml" ContentType="application/vnd.openxmlformats-officedocument.presentationml.tags+xml"/>
  <Override PartName="/ppt/slides/slide3.xml" ContentType="application/vnd.openxmlformats-officedocument.presentationml.slide+xml"/>
  <Override PartName="/ppt/drawings/vmlDrawing1.vml" ContentType="application/vnd.openxmlformats-officedocument.vmlDrawing"/>
  <Override PartName="/ppt/slides/slide4.xml" ContentType="application/vnd.openxmlformats-officedocument.presentationml.slide+xml"/>
  <Override PartName="/ppt/drawings/vmlDrawing2.vml" ContentType="application/vnd.openxmlformats-officedocument.vmlDrawing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drawings/vmlDrawing3.vml" ContentType="application/vnd.openxmlformats-officedocument.vmlDrawing"/>
  <Override PartName="/ppt/slides/slide9.xml" ContentType="application/vnd.openxmlformats-officedocument.presentationml.slide+xml"/>
  <Override PartName="/ppt/drawings/vmlDrawing4.vml" ContentType="application/vnd.openxmlformats-officedocument.vmlDrawing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3.xml" ContentType="application/vnd.openxmlformats-officedocument.presentationml.tags+xml"/>
  <Override PartName="/ppt/drawings/vmlDrawing5.vml" ContentType="application/vnd.openxmlformats-officedocument.vmlDrawing"/>
  <Override PartName="/ppt/slides/slide12.xml" ContentType="application/vnd.openxmlformats-officedocument.presentationml.slide+xml"/>
  <Override PartName="/ppt/drawings/vmlDrawing6.vml" ContentType="application/vnd.openxmlformats-officedocument.vmlDrawing"/>
  <Override PartName="/ppt/slides/slide13.xml" ContentType="application/vnd.openxmlformats-officedocument.presentationml.slide+xml"/>
  <Override PartName="/ppt/drawings/vmlDrawing7.vml" ContentType="application/vnd.openxmlformats-officedocument.vmlDrawing"/>
  <Override PartName="/ppt/slides/slide14.xml" ContentType="application/vnd.openxmlformats-officedocument.presentationml.slide+xml"/>
  <Override PartName="/ppt/drawings/vmlDrawing8.vml" ContentType="application/vnd.openxmlformats-officedocument.vmlDrawing"/>
  <Override PartName="/ppt/slides/slide15.xml" ContentType="application/vnd.openxmlformats-officedocument.presentationml.slide+xml"/>
  <Override PartName="/ppt/drawings/vmlDrawing9.vml" ContentType="application/vnd.openxmlformats-officedocument.vmlDrawing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48" r:id="rId1"/>
    <p:sldMasterId id="2147483649" r:id="rId2"/>
  </p:sldMasterIdLst>
  <p:notesMasterIdLst>
    <p:notesMasterId r:id="rId3"/>
  </p:notesMasterIdLst>
  <p:handoutMasterIdLst>
    <p:handoutMasterId r:id="rId4"/>
  </p:handoutMasterIdLst>
  <p:sldIdLst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y="6859588" cx="12190413"/>
  <p:notesSz cx="6858000" cy="9144000"/>
  <p:defaultTextStyle>
    <a:defPPr>
      <a:defRPr lang="zh-CN"/>
    </a:defPPr>
    <a:lvl1pPr algn="l" defTabSz="1209675" eaLnBrk="0" fontAlgn="base" hangingPunct="0" rtl="0">
      <a:spcBef>
        <a:spcPct val="0"/>
      </a:spcBef>
      <a:spcAft>
        <a:spcPct val="0"/>
      </a:spcAft>
      <a:defRPr b="1"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algn="l" defTabSz="1209675" eaLnBrk="0" fontAlgn="base" hangingPunct="0" indent="-147955" marL="605155" rtl="0">
      <a:spcBef>
        <a:spcPct val="0"/>
      </a:spcBef>
      <a:spcAft>
        <a:spcPct val="0"/>
      </a:spcAft>
      <a:defRPr b="1"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algn="l" defTabSz="1209675" eaLnBrk="0" fontAlgn="base" hangingPunct="0" indent="-295275" marL="1209675" rtl="0">
      <a:spcBef>
        <a:spcPct val="0"/>
      </a:spcBef>
      <a:spcAft>
        <a:spcPct val="0"/>
      </a:spcAft>
      <a:defRPr b="1"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algn="l" defTabSz="1209675" eaLnBrk="0" fontAlgn="base" hangingPunct="0" indent="-443230" marL="1814830" rtl="0">
      <a:spcBef>
        <a:spcPct val="0"/>
      </a:spcBef>
      <a:spcAft>
        <a:spcPct val="0"/>
      </a:spcAft>
      <a:defRPr b="1"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algn="l" defTabSz="1209675" eaLnBrk="0" fontAlgn="base" hangingPunct="0" indent="-590550" marL="2419350" rtl="0">
      <a:spcBef>
        <a:spcPct val="0"/>
      </a:spcBef>
      <a:spcAft>
        <a:spcPct val="0"/>
      </a:spcAft>
      <a:defRPr b="1"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algn="l" defTabSz="914400" eaLnBrk="1" hangingPunct="1" latinLnBrk="0" marL="2286000" rtl="0">
      <a:defRPr b="1"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algn="l" defTabSz="914400" eaLnBrk="1" hangingPunct="1" latinLnBrk="0" marL="2743200" rtl="0">
      <a:defRPr b="1"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algn="l" defTabSz="914400" eaLnBrk="1" hangingPunct="1" latinLnBrk="0" marL="3200400" rtl="0">
      <a:defRPr b="1"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algn="l" defTabSz="914400" eaLnBrk="1" hangingPunct="1" latinLnBrk="0" marL="3657600" rtl="0">
      <a:defRPr b="1"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clrMru>
    <a:srgbClr val="009D96"/>
    <a:srgbClr val="A2D6D3"/>
    <a:srgbClr val="00A49F"/>
    <a:srgbClr val="33AF80"/>
    <a:srgbClr val="7ECCB0"/>
    <a:srgbClr val="009B62"/>
    <a:srgbClr val="C5E5B2"/>
    <a:srgbClr val="71BF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>
    <p:restoredLeft sz="16056" autoAdjust="0"/>
    <p:restoredTop sz="96215" autoAdjust="0"/>
  </p:normalViewPr>
  <p:slideViewPr>
    <p:cSldViewPr showGuides="1" snapToGrid="0">
      <p:cViewPr varScale="1">
        <p:scale>
          <a:sx n="111" d="100"/>
          <a:sy n="111" d="100"/>
        </p:scale>
        <p:origin x="534" y="96"/>
      </p:cViewPr>
      <p:guideLst>
        <p:guide orient="horz" pos="2238"/>
        <p:guide pos="3840"/>
      </p:guideLst>
    </p:cSldViewPr>
  </p:slideViewPr>
  <p:outlineViewPr>
    <p:cViewPr>
      <p:scale>
        <a:sx n="33" d="100"/>
        <a:sy n="33" d="100"/>
      </p:scale>
      <p:origin x="0" y="-5736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786" y="66"/>
      </p:cViewPr>
    </p:cSldViewPr>
  </p:notes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tableStyles" Target="tableStyles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/Relationships>
</file>

<file path=ppt/drawings/_rels/vmlDrawing1.vml.rels><?xml version="1.0" encoding="UTF-8" standalone="yes"?>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image" Target="../media/image6.emf"/><Relationship Id="rId3" Type="http://schemas.openxmlformats.org/officeDocument/2006/relationships/image" Target="../media/image7.emf"/><Relationship Id="rId4" Type="http://schemas.openxmlformats.org/officeDocument/2006/relationships/image" Target="../media/image8.emf"/></Relationships>
</file>

<file path=ppt/drawings/_rels/vmlDrawing2.vml.rels><?xml version="1.0" encoding="UTF-8" standalone="yes"?>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3.vml.rels><?xml version="1.0" encoding="UTF-8" standalone="yes"?>
<Relationships xmlns="http://schemas.openxmlformats.org/package/2006/relationships"><Relationship Id="rId1" Type="http://schemas.openxmlformats.org/officeDocument/2006/relationships/image" Target="../media/image12.emf"/><Relationship Id="rId2" Type="http://schemas.openxmlformats.org/officeDocument/2006/relationships/image" Target="../media/image13.emf"/></Relationships>
</file>

<file path=ppt/drawings/_rels/vmlDrawing4.vml.rels><?xml version="1.0" encoding="UTF-8" standalone="yes"?>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5.vml.rels><?xml version="1.0" encoding="UTF-8" standalone="yes"?>
<Relationships xmlns="http://schemas.openxmlformats.org/package/2006/relationships"><Relationship Id="rId1" Type="http://schemas.openxmlformats.org/officeDocument/2006/relationships/image" Target="../media/image18.emf"/><Relationship Id="rId2" Type="http://schemas.openxmlformats.org/officeDocument/2006/relationships/image" Target="../media/image19.emf"/></Relationships>
</file>

<file path=ppt/drawings/_rels/vmlDrawing6.vml.rels><?xml version="1.0" encoding="UTF-8" standalone="yes"?>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7.vml.rels><?xml version="1.0" encoding="UTF-8" standalone="yes"?>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8.vml.rels><?xml version="1.0" encoding="UTF-8" standalone="yes"?>
<Relationships xmlns="http://schemas.openxmlformats.org/package/2006/relationships"><Relationship Id="rId1" Type="http://schemas.openxmlformats.org/officeDocument/2006/relationships/image" Target="../media/image24.emf"/><Relationship Id="rId2" Type="http://schemas.openxmlformats.org/officeDocument/2006/relationships/image" Target="../media/image25.emf"/></Relationships>
</file>

<file path=ppt/drawings/_rels/vmlDrawing9.vml.rels><?xml version="1.0" encoding="UTF-8" standalone="yes"?>
<Relationships xmlns="http://schemas.openxmlformats.org/package/2006/relationships"><Relationship Id="rId1" Type="http://schemas.openxmlformats.org/officeDocument/2006/relationships/image" Target="../media/image28.emf"/><Relationship Id="rId2" Type="http://schemas.openxmlformats.org/officeDocument/2006/relationships/image" Target="../media/image29.emf"/></Relationships>
</file>

<file path=ppt/handoutMasters/_rels/handout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5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/>
            </a:lvl1pPr>
          </a:lstStyle>
          <a:p>
            <a:endParaRPr altLang="en-US" lang="zh-CN"/>
          </a:p>
        </p:txBody>
      </p:sp>
      <p:sp>
        <p:nvSpPr>
          <p:cNvPr id="1048686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/>
            </a:lvl1pPr>
          </a:lstStyle>
          <a:p>
            <a:fld id="{0A9B8210-D540-4CA9-A344-52188275FAD2}" type="datetimeFigureOut">
              <a:rPr altLang="en-US" lang="zh-CN" smtClean="0"/>
              <a:t>2023/12/19</a:t>
            </a:fld>
            <a:endParaRPr altLang="en-US" lang="zh-CN"/>
          </a:p>
        </p:txBody>
      </p:sp>
      <p:sp>
        <p:nvSpPr>
          <p:cNvPr id="1048687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/>
            </a:lvl1pPr>
          </a:lstStyle>
          <a:p>
            <a:endParaRPr altLang="en-US" lang="zh-CN"/>
          </a:p>
        </p:txBody>
      </p:sp>
      <p:sp>
        <p:nvSpPr>
          <p:cNvPr id="1048688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/>
            </a:lvl1pPr>
          </a:lstStyle>
          <a:p>
            <a:fld id="{F4DA850A-0AA3-4CBB-B1BB-3967CB376D1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</p:handoutMaster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9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/>
            </a:lvl1pPr>
          </a:lstStyle>
          <a:p>
            <a:endParaRPr altLang="en-US" lang="zh-CN"/>
          </a:p>
        </p:txBody>
      </p:sp>
      <p:sp>
        <p:nvSpPr>
          <p:cNvPr id="1048680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/>
            </a:lvl1pPr>
          </a:lstStyle>
          <a:p>
            <a:fld id="{30CC48FE-70FF-4012-95EA-8353457EE287}" type="datetimeFigureOut">
              <a:rPr altLang="en-US" lang="zh-CN" smtClean="0"/>
              <a:t>2023/12/19</a:t>
            </a:fld>
            <a:endParaRPr altLang="en-US" lang="zh-CN"/>
          </a:p>
        </p:txBody>
      </p:sp>
      <p:sp>
        <p:nvSpPr>
          <p:cNvPr id="1048681" name="幻灯片图像占位符 3"/>
          <p:cNvSpPr>
            <a:spLocks noChangeAspect="1" noRot="1" noGrp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45720" lIns="91440" rIns="91440" rtlCol="0" tIns="45720" vert="horz"/>
          <a:p>
            <a:endParaRPr altLang="en-US" lang="zh-CN"/>
          </a:p>
        </p:txBody>
      </p:sp>
      <p:sp>
        <p:nvSpPr>
          <p:cNvPr id="1048682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/>
        </p:spPr>
        <p:txBody>
          <a:bodyPr bIns="45720" lIns="91440" rIns="91440" rtlCol="0" tIns="45720" vert="horz"/>
          <a:p>
            <a:pPr lvl="0"/>
            <a:r>
              <a:rPr altLang="en-US" lang="zh-CN" smtClean="0"/>
              <a:t>单击此处编辑母版文本样式</a:t>
            </a:r>
          </a:p>
          <a:p>
            <a:pPr lvl="1"/>
            <a:r>
              <a:rPr altLang="en-US" lang="zh-CN" smtClean="0"/>
              <a:t>第二级</a:t>
            </a:r>
          </a:p>
          <a:p>
            <a:pPr lvl="2"/>
            <a:r>
              <a:rPr altLang="en-US" lang="zh-CN" smtClean="0"/>
              <a:t>第三级</a:t>
            </a:r>
          </a:p>
          <a:p>
            <a:pPr lvl="3"/>
            <a:r>
              <a:rPr altLang="en-US" lang="zh-CN" smtClean="0"/>
              <a:t>第四级</a:t>
            </a:r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683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/>
            </a:lvl1pPr>
          </a:lstStyle>
          <a:p>
            <a:endParaRPr altLang="en-US" lang="zh-CN"/>
          </a:p>
        </p:txBody>
      </p:sp>
      <p:sp>
        <p:nvSpPr>
          <p:cNvPr id="1048684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/>
            </a:lvl1pPr>
          </a:lstStyle>
          <a:p>
            <a:fld id="{301940A7-8863-4CE5-A85B-4B4D87E4DBCE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defTabSz="914400" eaLnBrk="1" hangingPunct="1" latinLnBrk="0" marL="0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内容占位符 2"/>
          <p:cNvSpPr>
            <a:spLocks noGrp="1"/>
          </p:cNvSpPr>
          <p:nvPr>
            <p:ph idx="10"/>
          </p:nvPr>
        </p:nvSpPr>
        <p:spPr>
          <a:xfrm>
            <a:off x="412039" y="634035"/>
            <a:ext cx="11337155" cy="738664"/>
          </a:xfrm>
          <a:prstGeom prst="rect"/>
        </p:spPr>
        <p:txBody>
          <a:bodyPr wrap="square">
            <a:spAutoFit/>
          </a:bodyPr>
          <a:lstStyle>
            <a:lvl1pPr algn="just" defTabSz="2955925" hangingPunct="1" indent="720090" mar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baseline="0" b="1" sz="2800" kern="200" spc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indent="0" marL="457200">
              <a:buFontTx/>
              <a:buNone/>
              <a:defRPr b="1" sz="2800"/>
            </a:lvl2pPr>
            <a:lvl3pPr indent="0" marL="914400">
              <a:buFontTx/>
              <a:buNone/>
              <a:defRPr b="1" sz="2800"/>
            </a:lvl3pPr>
            <a:lvl4pPr indent="0" marL="1371600">
              <a:buFontTx/>
              <a:buNone/>
              <a:defRPr b="1" sz="2800"/>
            </a:lvl4pPr>
            <a:lvl5pPr indent="0" marL="1828800">
              <a:buFontTx/>
              <a:buNone/>
              <a:defRPr b="1" sz="2800"/>
            </a:lvl5pPr>
          </a:lstStyle>
          <a:p>
            <a:pPr lvl="0"/>
            <a:r>
              <a:rPr altLang="en-US" lang="zh-CN" smtClean="0"/>
              <a:t>单击此处编辑母版文本样式</a:t>
            </a:r>
          </a:p>
        </p:txBody>
      </p:sp>
    </p:spTree>
  </p:cSld>
  <p:clrMapOvr>
    <a:masterClrMapping/>
  </p:clrMapOvr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空白"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602DDBB-0C14-44AF-9744-E182E29AD873}" type="datetimeFigureOut">
              <a:rPr altLang="en-US" lang="zh-CN" smtClean="0"/>
              <a:t>2023/12/19</a:t>
            </a:fld>
            <a:endParaRPr altLang="en-US" lang="zh-CN"/>
          </a:p>
        </p:txBody>
      </p:sp>
      <p:sp>
        <p:nvSpPr>
          <p:cNvPr id="1048582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3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4AA97AC-133D-4790-B7AE-CBD489B065BB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部分标题">
    <p:bg>
      <p:bgPr>
        <a:solidFill>
          <a:srgbClr val="009E96"/>
        </a:solidFill>
        <a:effectLst/>
      </p:bgPr>
    </p:bg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矩形 6"/>
          <p:cNvSpPr/>
          <p:nvPr userDrawn="1"/>
        </p:nvSpPr>
        <p:spPr>
          <a:xfrm>
            <a:off x="167753" y="179112"/>
            <a:ext cx="11844655" cy="6499460"/>
          </a:xfrm>
          <a:prstGeom prst="rect"/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altLang="en-US" sz="2800" lang="zh-CN"/>
          </a:p>
        </p:txBody>
      </p:sp>
      <p:sp>
        <p:nvSpPr>
          <p:cNvPr id="1048612" name="等腰三角形 7"/>
          <p:cNvSpPr/>
          <p:nvPr userDrawn="1"/>
        </p:nvSpPr>
        <p:spPr>
          <a:xfrm rot="10800000">
            <a:off x="5164366" y="113056"/>
            <a:ext cx="1868805" cy="795204"/>
          </a:xfrm>
          <a:prstGeom prst="triangle"/>
          <a:solidFill>
            <a:srgbClr val="009E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altLang="en-US" sz="2800" lang="zh-CN"/>
          </a:p>
        </p:txBody>
      </p:sp>
    </p:spTree>
  </p:cSld>
  <p:clrMapOvr>
    <a:masterClrMapping/>
  </p:clrMapOvr>
  <p:timing/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" Target="../slides/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tags" Target="../tags/tag1.xml"/><Relationship Id="rId6" Type="http://schemas.openxmlformats.org/officeDocument/2006/relationships/theme" Target="../theme/theme1.xml"/></Relationships>
</file>

<file path=ppt/slideMasters/_rels/slideMaster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9D9D9"/>
            </a:gs>
          </a:gsLst>
          <a:lin ang="5400000"/>
        </a:gradFill>
        <a:effectLst/>
      </p:bgPr>
    </p:bg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矩形 12"/>
          <p:cNvSpPr/>
          <p:nvPr userDrawn="1"/>
        </p:nvSpPr>
        <p:spPr>
          <a:xfrm>
            <a:off x="-47625" y="-1588"/>
            <a:ext cx="12238038" cy="6861176"/>
          </a:xfrm>
          <a:prstGeom prst="rect"/>
          <a:solidFill>
            <a:srgbClr val="009D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defTabSz="1210310" eaLnBrk="1" fontAlgn="auto" hangingPunct="1">
              <a:spcBef>
                <a:spcPts val="0"/>
              </a:spcBef>
              <a:spcAft>
                <a:spcPts val="0"/>
              </a:spcAft>
            </a:pPr>
            <a:endParaRPr altLang="en-US" b="0" sz="2400" lang="zh-CN"/>
          </a:p>
        </p:txBody>
      </p:sp>
      <p:sp>
        <p:nvSpPr>
          <p:cNvPr id="1048616" name="矩形 13"/>
          <p:cNvSpPr/>
          <p:nvPr userDrawn="1"/>
        </p:nvSpPr>
        <p:spPr>
          <a:xfrm>
            <a:off x="150813" y="180975"/>
            <a:ext cx="11844337" cy="6497638"/>
          </a:xfrm>
          <a:prstGeom prst="rect"/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defTabSz="1210310" eaLnBrk="1" fontAlgn="auto" hangingPunct="1">
              <a:spcBef>
                <a:spcPts val="0"/>
              </a:spcBef>
              <a:spcAft>
                <a:spcPts val="0"/>
              </a:spcAft>
            </a:pPr>
            <a:endParaRPr altLang="en-US" b="0" sz="2400" lang="zh-CN"/>
          </a:p>
        </p:txBody>
      </p:sp>
      <p:sp>
        <p:nvSpPr>
          <p:cNvPr id="1048617" name="TextBox 22">
            <a:hlinkClick r:id="rId2" action="ppaction://hlinksldjump"/>
          </p:cNvPr>
          <p:cNvSpPr txBox="1"/>
          <p:nvPr userDrawn="1"/>
        </p:nvSpPr>
        <p:spPr>
          <a:xfrm>
            <a:off x="10313988" y="258763"/>
            <a:ext cx="1512887" cy="430212"/>
          </a:xfrm>
          <a:prstGeom prst="rect"/>
          <a:noFill/>
        </p:spPr>
        <p:txBody>
          <a:bodyPr>
            <a:spAutoFit/>
          </a:bodyPr>
          <a:p>
            <a:pPr defTabSz="121031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altLang="en-US" dirty="0" sz="2200" lang="zh-CN" spc="300">
                <a:solidFill>
                  <a:srgbClr val="009D96"/>
                </a:solidFill>
                <a:latin typeface="+mn-lt"/>
                <a:ea typeface="+mn-ea"/>
              </a:rPr>
              <a:t>返回目录</a:t>
            </a:r>
          </a:p>
        </p:txBody>
      </p:sp>
      <p:sp>
        <p:nvSpPr>
          <p:cNvPr id="1048618" name="矩形 24"/>
          <p:cNvSpPr/>
          <p:nvPr userDrawn="1"/>
        </p:nvSpPr>
        <p:spPr>
          <a:xfrm>
            <a:off x="1981200" y="323850"/>
            <a:ext cx="76200" cy="363538"/>
          </a:xfrm>
          <a:prstGeom prst="rect"/>
          <a:solidFill>
            <a:srgbClr val="009D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defTabSz="1210310" eaLnBrk="1" fontAlgn="auto" hangingPunct="1">
              <a:spcBef>
                <a:spcPts val="0"/>
              </a:spcBef>
              <a:spcAft>
                <a:spcPts val="0"/>
              </a:spcAft>
            </a:pPr>
            <a:endParaRPr altLang="en-US" b="0" sz="2400" lang="zh-CN"/>
          </a:p>
        </p:txBody>
      </p:sp>
      <p:sp>
        <p:nvSpPr>
          <p:cNvPr id="1048619" name="文本框 34"/>
          <p:cNvSpPr txBox="1">
            <a:spLocks noChangeArrowheads="1"/>
          </p:cNvSpPr>
          <p:nvPr userDrawn="1"/>
        </p:nvSpPr>
        <p:spPr bwMode="auto">
          <a:xfrm>
            <a:off x="4564063" y="6291263"/>
            <a:ext cx="3078087" cy="461665"/>
          </a:xfrm>
          <a:prstGeom prst="rect"/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indent="-285750" marL="7429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indent="-228600" marL="11430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indent="-228600" marL="1600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indent="-228600" marL="20574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defTabSz="1209675" fontAlgn="base" indent="-228600" marL="251460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defTabSz="1209675" fontAlgn="base" indent="-228600" marL="297180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defTabSz="1209675" fontAlgn="base" indent="-228600" marL="342900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defTabSz="1209675" fontAlgn="base" indent="-228600" marL="388620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eaLnBrk="1" hangingPunct="1"/>
            <a:r>
              <a:rPr altLang="en-US" b="0" dirty="0" sz="2000" lang="zh-CN">
                <a:solidFill>
                  <a:srgbClr val="009D96"/>
                </a:solidFill>
              </a:rPr>
              <a:t>领</a:t>
            </a:r>
            <a:r>
              <a:rPr altLang="en-US" b="0" dirty="0" sz="2000" lang="zh-CN" smtClean="0">
                <a:solidFill>
                  <a:srgbClr val="009D96"/>
                </a:solidFill>
              </a:rPr>
              <a:t>跑中考 </a:t>
            </a:r>
            <a:r>
              <a:rPr altLang="zh-CN" b="0" dirty="0" lang="en-US">
                <a:solidFill>
                  <a:srgbClr val="009D96"/>
                </a:solidFill>
              </a:rPr>
              <a:t>·</a:t>
            </a:r>
            <a:r>
              <a:rPr altLang="en-US" b="0" dirty="0" lang="zh-CN">
                <a:solidFill>
                  <a:srgbClr val="009D96"/>
                </a:solidFill>
              </a:rPr>
              <a:t> </a:t>
            </a:r>
            <a:r>
              <a:rPr altLang="en-US" b="0" dirty="0" sz="2000" lang="zh-CN" smtClean="0">
                <a:solidFill>
                  <a:srgbClr val="009D96"/>
                </a:solidFill>
              </a:rPr>
              <a:t>数学（深圳</a:t>
            </a:r>
            <a:r>
              <a:rPr altLang="zh-CN" b="0" dirty="0" sz="2000" lang="en-US" smtClean="0">
                <a:solidFill>
                  <a:srgbClr val="009D96"/>
                </a:solidFill>
              </a:rPr>
              <a:t> </a:t>
            </a:r>
            <a:r>
              <a:rPr altLang="en-US" b="0" dirty="0" sz="2000" lang="zh-CN" smtClean="0">
                <a:solidFill>
                  <a:srgbClr val="009D96"/>
                </a:solidFill>
              </a:rPr>
              <a:t>）</a:t>
            </a:r>
            <a:endParaRPr altLang="en-US" b="0" dirty="0" sz="2000" lang="zh-CN">
              <a:solidFill>
                <a:srgbClr val="009D96"/>
              </a:solidFill>
            </a:endParaRPr>
          </a:p>
        </p:txBody>
      </p:sp>
      <p:pic>
        <p:nvPicPr>
          <p:cNvPr id="2097161" name="图片 35">
            <a:hlinkClick r:id="" action="ppaction://hlinkshowjump?jump=previousslide"/>
          </p:cNvPr>
          <p:cNvPicPr>
            <a:picLocks noChangeAspect="1" noChangeArrowheads="1"/>
          </p:cNvPicPr>
          <p:nvPr userDrawn="1"/>
        </p:nvPicPr>
        <p:blipFill>
          <a:blip xmlns:r="http://schemas.openxmlformats.org/officeDocument/2006/relationships" r:embed="rId3"/>
          <a:srcRect/>
          <a:stretch>
            <a:fillRect/>
          </a:stretch>
        </p:blipFill>
        <p:spPr bwMode="auto">
          <a:xfrm>
            <a:off x="9839325" y="325438"/>
            <a:ext cx="350838" cy="306387"/>
          </a:xfrm>
          <a:prstGeom prst="rect"/>
          <a:noFill/>
          <a:ln>
            <a:noFill/>
          </a:ln>
        </p:spPr>
      </p:pic>
      <p:sp>
        <p:nvSpPr>
          <p:cNvPr id="1048620" name="文本框 3"/>
          <p:cNvSpPr txBox="1">
            <a:spLocks noChangeArrowheads="1"/>
          </p:cNvSpPr>
          <p:nvPr userDrawn="1"/>
        </p:nvSpPr>
        <p:spPr bwMode="auto">
          <a:xfrm>
            <a:off x="2187396" y="282291"/>
            <a:ext cx="6329681" cy="408941"/>
          </a:xfrm>
          <a:prstGeom prst="rect"/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indent="-285750" marL="7429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indent="-228600" marL="11430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indent="-228600" marL="1600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indent="-228600" marL="20574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defTabSz="1209675" fontAlgn="base" indent="-228600" marL="251460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defTabSz="1209675" fontAlgn="base" indent="-228600" marL="297180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defTabSz="1209675" fontAlgn="base" indent="-228600" marL="342900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defTabSz="1209675" fontAlgn="base" indent="-228600" marL="388620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09675" eaLnBrk="1" fontAlgn="base" hangingPunct="1" rtl="0">
              <a:spcBef>
                <a:spcPct val="0"/>
              </a:spcBef>
              <a:spcAft>
                <a:spcPct val="0"/>
              </a:spcAft>
            </a:pPr>
            <a:r>
              <a:rPr altLang="en-US" b="1" dirty="0" sz="2200" kern="1200" lang="zh-CN" smtClean="0">
                <a:solidFill>
                  <a:srgbClr val="009D96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提升进阶　二次函数与线段、面积相关问题的探究</a:t>
            </a:r>
          </a:p>
        </p:txBody>
      </p:sp>
      <p:pic>
        <p:nvPicPr>
          <p:cNvPr id="2097162" name="图片 14" descr="未标题-1"/>
          <p:cNvPicPr>
            <a:picLocks noChangeAspect="1"/>
          </p:cNvPicPr>
          <p:nvPr userDrawn="1"/>
        </p:nvPicPr>
        <p:blipFill>
          <a:blip xmlns:r="http://schemas.openxmlformats.org/officeDocument/2006/relationships" r:embed="rId4"/>
          <a:stretch>
            <a:fillRect/>
          </a:stretch>
        </p:blipFill>
        <p:spPr>
          <a:xfrm>
            <a:off x="572864" y="309565"/>
            <a:ext cx="1278340" cy="391765"/>
          </a:xfrm>
          <a:prstGeom prst="rect"/>
        </p:spPr>
      </p:pic>
    </p:spTree>
    <p:custDataLst>
      <p:tags r:id="rId5"/>
    </p:custDataLst>
  </p:cSld>
  <p:clrMap accent1="accent1" accent2="accent2" accent3="accent3" accent4="accent4" accent5="accent5" accent6="accent6" bg1="lt1" bg2="lt2" tx1="dk1" tx2="dk2" hlink="hlink" folHlink="folHlink"/>
  <p:sldLayoutIdLst>
    <p:sldLayoutId id="2147483653" r:id="rId1"/>
  </p:sldLayoutIdLst>
  <p:timing/>
  <p:txStyles>
    <p:titleStyle>
      <a:lvl1pPr algn="l" defTabSz="952500" fontAlgn="base" rtl="0">
        <a:spcBef>
          <a:spcPct val="0"/>
        </a:spcBef>
        <a:spcAft>
          <a:spcPct val="0"/>
        </a:spcAft>
        <a:defRPr b="1" sz="2800" kern="1200" spc="397">
          <a:solidFill>
            <a:srgbClr val="262626"/>
          </a:solidFill>
          <a:latin typeface="Times New Roman" panose="02020603050405020304" pitchFamily="18" charset="0"/>
          <a:ea typeface="宋体" panose="02010600030101010101" pitchFamily="2" charset="-122"/>
          <a:cs typeface="+mj-cs"/>
        </a:defRPr>
      </a:lvl1pPr>
      <a:lvl2pPr algn="l" defTabSz="952500" fontAlgn="base" rtl="0">
        <a:spcBef>
          <a:spcPct val="0"/>
        </a:spcBef>
        <a:spcAft>
          <a:spcPct val="0"/>
        </a:spcAft>
        <a:defRPr b="1" sz="2800">
          <a:solidFill>
            <a:srgbClr val="262626"/>
          </a:solidFill>
          <a:latin typeface="Times New Roman" panose="02020603050405020304" pitchFamily="18" charset="0"/>
          <a:ea typeface="宋体" panose="02010600030101010101" pitchFamily="2" charset="-122"/>
        </a:defRPr>
      </a:lvl2pPr>
      <a:lvl3pPr algn="l" defTabSz="952500" fontAlgn="base" rtl="0">
        <a:spcBef>
          <a:spcPct val="0"/>
        </a:spcBef>
        <a:spcAft>
          <a:spcPct val="0"/>
        </a:spcAft>
        <a:defRPr b="1" sz="2800">
          <a:solidFill>
            <a:srgbClr val="262626"/>
          </a:solidFill>
          <a:latin typeface="Times New Roman" panose="02020603050405020304" pitchFamily="18" charset="0"/>
          <a:ea typeface="宋体" panose="02010600030101010101" pitchFamily="2" charset="-122"/>
        </a:defRPr>
      </a:lvl3pPr>
      <a:lvl4pPr algn="l" defTabSz="952500" fontAlgn="base" rtl="0">
        <a:spcBef>
          <a:spcPct val="0"/>
        </a:spcBef>
        <a:spcAft>
          <a:spcPct val="0"/>
        </a:spcAft>
        <a:defRPr b="1" sz="2800">
          <a:solidFill>
            <a:srgbClr val="262626"/>
          </a:solidFill>
          <a:latin typeface="Times New Roman" panose="02020603050405020304" pitchFamily="18" charset="0"/>
          <a:ea typeface="宋体" panose="02010600030101010101" pitchFamily="2" charset="-122"/>
        </a:defRPr>
      </a:lvl4pPr>
      <a:lvl5pPr algn="l" defTabSz="952500" fontAlgn="base" rtl="0">
        <a:spcBef>
          <a:spcPct val="0"/>
        </a:spcBef>
        <a:spcAft>
          <a:spcPct val="0"/>
        </a:spcAft>
        <a:defRPr b="1" sz="2800">
          <a:solidFill>
            <a:srgbClr val="262626"/>
          </a:solidFill>
          <a:latin typeface="Times New Roman" panose="02020603050405020304" pitchFamily="18" charset="0"/>
          <a:ea typeface="宋体" panose="02010600030101010101" pitchFamily="2" charset="-122"/>
        </a:defRPr>
      </a:lvl5pPr>
      <a:lvl6pPr algn="l" defTabSz="952500" fontAlgn="base" marL="457200" rtl="0">
        <a:spcBef>
          <a:spcPct val="0"/>
        </a:spcBef>
        <a:spcAft>
          <a:spcPct val="0"/>
        </a:spcAft>
        <a:defRPr b="1" sz="2800">
          <a:solidFill>
            <a:srgbClr val="262626"/>
          </a:solidFill>
          <a:latin typeface="Times New Roman" panose="02020603050405020304" pitchFamily="18" charset="0"/>
          <a:ea typeface="宋体" panose="02010600030101010101" pitchFamily="2" charset="-122"/>
        </a:defRPr>
      </a:lvl6pPr>
      <a:lvl7pPr algn="l" defTabSz="952500" fontAlgn="base" marL="914400" rtl="0">
        <a:spcBef>
          <a:spcPct val="0"/>
        </a:spcBef>
        <a:spcAft>
          <a:spcPct val="0"/>
        </a:spcAft>
        <a:defRPr b="1" sz="2800">
          <a:solidFill>
            <a:srgbClr val="262626"/>
          </a:solidFill>
          <a:latin typeface="Times New Roman" panose="02020603050405020304" pitchFamily="18" charset="0"/>
          <a:ea typeface="宋体" panose="02010600030101010101" pitchFamily="2" charset="-122"/>
        </a:defRPr>
      </a:lvl7pPr>
      <a:lvl8pPr algn="l" defTabSz="952500" fontAlgn="base" marL="1371600" rtl="0">
        <a:spcBef>
          <a:spcPct val="0"/>
        </a:spcBef>
        <a:spcAft>
          <a:spcPct val="0"/>
        </a:spcAft>
        <a:defRPr b="1" sz="2800">
          <a:solidFill>
            <a:srgbClr val="262626"/>
          </a:solidFill>
          <a:latin typeface="Times New Roman" panose="02020603050405020304" pitchFamily="18" charset="0"/>
          <a:ea typeface="宋体" panose="02010600030101010101" pitchFamily="2" charset="-122"/>
        </a:defRPr>
      </a:lvl8pPr>
      <a:lvl9pPr algn="l" defTabSz="952500" fontAlgn="base" marL="1828800" rtl="0">
        <a:spcBef>
          <a:spcPct val="0"/>
        </a:spcBef>
        <a:spcAft>
          <a:spcPct val="0"/>
        </a:spcAft>
        <a:defRPr b="1" sz="2800">
          <a:solidFill>
            <a:srgbClr val="262626"/>
          </a:solidFill>
          <a:latin typeface="Times New Roman" panose="02020603050405020304" pitchFamily="18" charset="0"/>
          <a:ea typeface="宋体" panose="02010600030101010101" pitchFamily="2" charset="-122"/>
        </a:defRPr>
      </a:lvl9pPr>
    </p:titleStyle>
    <p:bodyStyle>
      <a:lvl1pPr algn="l" defTabSz="952500" fontAlgn="base" indent="-236855" marL="817880" rtl="0">
        <a:lnSpc>
          <a:spcPct val="150000"/>
        </a:lnSpc>
        <a:spcBef>
          <a:spcPct val="0"/>
        </a:spcBef>
        <a:spcAft>
          <a:spcPts val="1325"/>
        </a:spcAft>
        <a:buFont typeface="Arial" panose="020B0604020202020204" pitchFamily="34" charset="0"/>
        <a:defRPr b="1" sz="2800" kern="1200" spc="198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1pPr>
      <a:lvl2pPr algn="l" defTabSz="952500" fontAlgn="base" indent="-236855" marL="1233805" rtl="0">
        <a:lnSpc>
          <a:spcPct val="150000"/>
        </a:lnSpc>
        <a:spcBef>
          <a:spcPct val="0"/>
        </a:spcBef>
        <a:spcAft>
          <a:spcPts val="800"/>
        </a:spcAft>
        <a:buFont typeface="Arial" panose="020B0604020202020204" pitchFamily="34" charset="0"/>
        <a:tabLst>
          <a:tab algn="l" pos="1676400"/>
        </a:tabLst>
        <a:defRPr b="1" sz="2800" kern="1200" spc="198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2pPr>
      <a:lvl3pPr algn="l" defTabSz="952500" fontAlgn="base" indent="-236855" marL="1649730" rtl="0">
        <a:lnSpc>
          <a:spcPct val="150000"/>
        </a:lnSpc>
        <a:spcBef>
          <a:spcPct val="0"/>
        </a:spcBef>
        <a:spcAft>
          <a:spcPts val="800"/>
        </a:spcAft>
        <a:buFont typeface="Arial" panose="020B0604020202020204" pitchFamily="34" charset="0"/>
        <a:defRPr b="1" sz="2800" kern="1200" spc="198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3pPr>
      <a:lvl4pPr algn="l" defTabSz="952500" fontAlgn="base" indent="-236855" marL="2065655" rtl="0">
        <a:lnSpc>
          <a:spcPct val="150000"/>
        </a:lnSpc>
        <a:spcBef>
          <a:spcPct val="0"/>
        </a:spcBef>
        <a:spcAft>
          <a:spcPts val="400"/>
        </a:spcAft>
        <a:buFont typeface="Wingdings" panose="05000000000000000000" pitchFamily="2" charset="2"/>
        <a:defRPr b="1" sz="2800" kern="1200" spc="198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4pPr>
      <a:lvl5pPr algn="l" defTabSz="952500" fontAlgn="base" indent="-236855" marL="2481580" rtl="0">
        <a:lnSpc>
          <a:spcPct val="150000"/>
        </a:lnSpc>
        <a:spcBef>
          <a:spcPct val="0"/>
        </a:spcBef>
        <a:spcAft>
          <a:spcPts val="400"/>
        </a:spcAft>
        <a:buFont typeface="Arial" panose="020B0604020202020204" pitchFamily="34" charset="0"/>
        <a:defRPr b="1" sz="2800" kern="1200" spc="198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5pPr>
      <a:lvl6pPr algn="l" defTabSz="953135" eaLnBrk="1" hangingPunct="1" indent="-237490" latinLnBrk="0" marL="2620010" rtl="0">
        <a:lnSpc>
          <a:spcPct val="90000"/>
        </a:lnSpc>
        <a:spcBef>
          <a:spcPct val="79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53135" eaLnBrk="1" hangingPunct="1" indent="-237490" latinLnBrk="0" marL="3096260" rtl="0">
        <a:lnSpc>
          <a:spcPct val="90000"/>
        </a:lnSpc>
        <a:spcBef>
          <a:spcPct val="79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53135" eaLnBrk="1" hangingPunct="1" indent="-237490" latinLnBrk="0" marL="3573145" rtl="0">
        <a:lnSpc>
          <a:spcPct val="90000"/>
        </a:lnSpc>
        <a:spcBef>
          <a:spcPct val="79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53135" eaLnBrk="1" hangingPunct="1" indent="-237490" latinLnBrk="0" marL="4049395" rtl="0">
        <a:lnSpc>
          <a:spcPct val="90000"/>
        </a:lnSpc>
        <a:spcBef>
          <a:spcPct val="79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algn="l" defTabSz="953135" eaLnBrk="1" hangingPunct="1" latinLnBrk="0" marL="0" rtl="0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53135" eaLnBrk="1" hangingPunct="1" latinLnBrk="0" marL="476250" rtl="0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53135" eaLnBrk="1" hangingPunct="1" latinLnBrk="0" marL="953135" rtl="0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53135" eaLnBrk="1" hangingPunct="1" latinLnBrk="0" marL="1429385" rtl="0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53135" eaLnBrk="1" hangingPunct="1" latinLnBrk="0" marL="1905635" rtl="0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53135" eaLnBrk="1" hangingPunct="1" latinLnBrk="0" marL="2382520" rtl="0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53135" eaLnBrk="1" hangingPunct="1" latinLnBrk="0" marL="2858770" rtl="0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53135" eaLnBrk="1" hangingPunct="1" latinLnBrk="0" marL="3335020" rtl="0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53135" eaLnBrk="1" hangingPunct="1" latinLnBrk="0" marL="3810635" rtl="0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4013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577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4013" cy="4352925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en-US" lang="zh-CN" smtClean="0"/>
              <a:t>单击此处编辑母版文本样式</a:t>
            </a:r>
          </a:p>
          <a:p>
            <a:pPr lvl="1"/>
            <a:r>
              <a:rPr altLang="en-US" lang="zh-CN" smtClean="0"/>
              <a:t>第二级</a:t>
            </a:r>
          </a:p>
          <a:p>
            <a:pPr lvl="2"/>
            <a:r>
              <a:rPr altLang="en-US" lang="zh-CN" smtClean="0"/>
              <a:t>第三级</a:t>
            </a:r>
          </a:p>
          <a:p>
            <a:pPr lvl="3"/>
            <a:r>
              <a:rPr altLang="en-US" lang="zh-CN" smtClean="0"/>
              <a:t>第四级</a:t>
            </a:r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578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7938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2DDBB-0C14-44AF-9744-E182E29AD873}" type="datetimeFigureOut">
              <a:rPr altLang="en-US" lang="zh-CN" smtClean="0"/>
              <a:t>2023/12/19</a:t>
            </a:fld>
            <a:endParaRPr altLang="en-US" lang="zh-CN"/>
          </a:p>
        </p:txBody>
      </p:sp>
      <p:sp>
        <p:nvSpPr>
          <p:cNvPr id="1048579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7938"/>
            <a:ext cx="4113213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09013" y="6357938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A97AC-133D-4790-B7AE-CBD489B065BB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51" r:id="rId1"/>
    <p:sldLayoutId id="2147483652" r:id="rId2"/>
  </p:sldLayoutIdLst>
  <p:timing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package" Target="../embeddings/Microsoft_Word_Document8.docx"/><Relationship Id="rId5" Type="http://schemas.openxmlformats.org/officeDocument/2006/relationships/image" Target="../media/image18.emf"/><Relationship Id="rId6" Type="http://schemas.openxmlformats.org/officeDocument/2006/relationships/package" Target="../embeddings/Microsoft_Word_Document9.docx"/><Relationship Id="rId7" Type="http://schemas.openxmlformats.org/officeDocument/2006/relationships/image" Target="../media/image19.emf"/><Relationship Id="rId8" Type="http://schemas.openxmlformats.org/officeDocument/2006/relationships/package" Target="../embeddings/Microsoft_Word_Document10.docx"/><Relationship Id="rId9" Type="http://schemas.openxmlformats.org/officeDocument/2006/relationships/slideLayout" Target="../slideLayouts/slideLayout1.xml"/><Relationship Id="rId10" Type="http://schemas.openxmlformats.org/officeDocument/2006/relationships/vmlDrawing" Target="../drawings/vmlDrawing5.v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package" Target="../embeddings/Microsoft_Word_Document11.docx"/><Relationship Id="rId3" Type="http://schemas.openxmlformats.org/officeDocument/2006/relationships/image" Target="../media/image21.emf"/><Relationship Id="rId4" Type="http://schemas.openxmlformats.org/officeDocument/2006/relationships/slideLayout" Target="../slideLayouts/slideLayout1.xml"/><Relationship Id="rId5" Type="http://schemas.openxmlformats.org/officeDocument/2006/relationships/vmlDrawing" Target="../drawings/vmlDrawing6.v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package" Target="../embeddings/Microsoft_Word_Document12.docx"/><Relationship Id="rId3" Type="http://schemas.openxmlformats.org/officeDocument/2006/relationships/image" Target="../media/image23.emf"/><Relationship Id="rId4" Type="http://schemas.openxmlformats.org/officeDocument/2006/relationships/slideLayout" Target="../slideLayouts/slideLayout1.xml"/><Relationship Id="rId5" Type="http://schemas.openxmlformats.org/officeDocument/2006/relationships/vmlDrawing" Target="../drawings/vmlDrawing7.v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package" Target="../embeddings/Microsoft_Word_Document13.docx"/><Relationship Id="rId2" Type="http://schemas.openxmlformats.org/officeDocument/2006/relationships/image" Target="../media/image24.emf"/><Relationship Id="rId3" Type="http://schemas.openxmlformats.org/officeDocument/2006/relationships/package" Target="../embeddings/Microsoft_Word_Document14.docx"/><Relationship Id="rId4" Type="http://schemas.openxmlformats.org/officeDocument/2006/relationships/image" Target="../media/image25.emf"/><Relationship Id="rId5" Type="http://schemas.openxmlformats.org/officeDocument/2006/relationships/image" Target="../media/image26.png"/><Relationship Id="rId6" Type="http://schemas.openxmlformats.org/officeDocument/2006/relationships/slideLayout" Target="../slideLayouts/slideLayout1.xml"/><Relationship Id="rId7" Type="http://schemas.openxmlformats.org/officeDocument/2006/relationships/vmlDrawing" Target="../drawings/vmlDrawing8.v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package" Target="../embeddings/Microsoft_Word_Document15.docx"/><Relationship Id="rId3" Type="http://schemas.openxmlformats.org/officeDocument/2006/relationships/image" Target="../media/image28.emf"/><Relationship Id="rId4" Type="http://schemas.openxmlformats.org/officeDocument/2006/relationships/package" Target="../embeddings/Microsoft_Word_Document16.docx"/><Relationship Id="rId5" Type="http://schemas.openxmlformats.org/officeDocument/2006/relationships/image" Target="../media/image29.emf"/><Relationship Id="rId6" Type="http://schemas.openxmlformats.org/officeDocument/2006/relationships/slideLayout" Target="../slideLayouts/slideLayout1.xml"/><Relationship Id="rId7" Type="http://schemas.openxmlformats.org/officeDocument/2006/relationships/vmlDrawing" Target="../drawings/vmlDrawing9.v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package" Target="../embeddings/Microsoft_Word_Document0.docx"/><Relationship Id="rId3" Type="http://schemas.openxmlformats.org/officeDocument/2006/relationships/image" Target="../media/image5.emf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6.emf"/><Relationship Id="rId6" Type="http://schemas.openxmlformats.org/officeDocument/2006/relationships/package" Target="../embeddings/Microsoft_Word_Document2.docx"/><Relationship Id="rId7" Type="http://schemas.openxmlformats.org/officeDocument/2006/relationships/image" Target="../media/image7.emf"/><Relationship Id="rId8" Type="http://schemas.openxmlformats.org/officeDocument/2006/relationships/package" Target="../embeddings/Microsoft_Word_Document3.docx"/><Relationship Id="rId9" Type="http://schemas.openxmlformats.org/officeDocument/2006/relationships/image" Target="../media/image8.emf"/><Relationship Id="rId10" Type="http://schemas.openxmlformats.org/officeDocument/2006/relationships/slideLayout" Target="../slideLayouts/slideLayout1.xml"/><Relationship Id="rId11" Type="http://schemas.openxmlformats.org/officeDocument/2006/relationships/vmlDrawing" Target="../drawings/vmlDrawing1.v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package" Target="../embeddings/Microsoft_Word_Document4.docx"/><Relationship Id="rId3" Type="http://schemas.openxmlformats.org/officeDocument/2006/relationships/image" Target="../media/image10.emf"/><Relationship Id="rId4" Type="http://schemas.openxmlformats.org/officeDocument/2006/relationships/slideLayout" Target="../slideLayouts/slideLayout1.xml"/><Relationship Id="rId5" Type="http://schemas.openxmlformats.org/officeDocument/2006/relationships/vmlDrawing" Target="../drawings/vmlDrawing2.v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package" Target="../embeddings/Microsoft_Word_Document5.docx"/><Relationship Id="rId2" Type="http://schemas.openxmlformats.org/officeDocument/2006/relationships/image" Target="../media/image12.emf"/><Relationship Id="rId3" Type="http://schemas.openxmlformats.org/officeDocument/2006/relationships/image" Target="../media/image9.png"/><Relationship Id="rId4" Type="http://schemas.openxmlformats.org/officeDocument/2006/relationships/package" Target="../embeddings/Microsoft_Word_Document6.docx"/><Relationship Id="rId5" Type="http://schemas.openxmlformats.org/officeDocument/2006/relationships/image" Target="../media/image13.emf"/><Relationship Id="rId6" Type="http://schemas.openxmlformats.org/officeDocument/2006/relationships/slideLayout" Target="../slideLayouts/slideLayout1.xml"/><Relationship Id="rId7" Type="http://schemas.openxmlformats.org/officeDocument/2006/relationships/vmlDrawing" Target="../drawings/vmlDrawing3.v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package" Target="../embeddings/Microsoft_Word_Document7.docx"/><Relationship Id="rId2" Type="http://schemas.openxmlformats.org/officeDocument/2006/relationships/image" Target="../media/image14.emf"/><Relationship Id="rId3" Type="http://schemas.openxmlformats.org/officeDocument/2006/relationships/image" Target="../media/image15.png"/><Relationship Id="rId4" Type="http://schemas.openxmlformats.org/officeDocument/2006/relationships/slideLayout" Target="../slideLayouts/slideLayout1.xml"/><Relationship Id="rId5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文本框 22"/>
          <p:cNvSpPr txBox="1">
            <a:spLocks noChangeArrowheads="1"/>
          </p:cNvSpPr>
          <p:nvPr/>
        </p:nvSpPr>
        <p:spPr bwMode="auto">
          <a:xfrm>
            <a:off x="3877036" y="2377226"/>
            <a:ext cx="4094481" cy="751840"/>
          </a:xfrm>
          <a:prstGeom prst="rect"/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indent="-285750" marL="7429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indent="-228600" marL="11430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indent="-228600" marL="1600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indent="-228600" marL="20574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defTabSz="1209675" fontAlgn="base" indent="-228600" marL="251460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defTabSz="1209675" fontAlgn="base" indent="-228600" marL="297180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defTabSz="1209675" fontAlgn="base" indent="-228600" marL="342900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defTabSz="1209675" fontAlgn="base" indent="-228600" marL="388620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/>
            <a:r>
              <a:rPr altLang="en-US" dirty="0" sz="4400" lang="zh-CN">
                <a:solidFill>
                  <a:srgbClr val="009D96"/>
                </a:solidFill>
              </a:rPr>
              <a:t>第三单元　函数</a:t>
            </a:r>
          </a:p>
        </p:txBody>
      </p:sp>
      <p:sp>
        <p:nvSpPr>
          <p:cNvPr id="1048614" name="文本框 23"/>
          <p:cNvSpPr txBox="1">
            <a:spLocks noChangeArrowheads="1"/>
          </p:cNvSpPr>
          <p:nvPr/>
        </p:nvSpPr>
        <p:spPr bwMode="auto">
          <a:xfrm>
            <a:off x="1338218" y="3407955"/>
            <a:ext cx="9123680" cy="574041"/>
          </a:xfrm>
          <a:prstGeom prst="rect"/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indent="-285750" marL="7429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indent="-228600" marL="11430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indent="-228600" marL="1600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indent="-228600" marL="20574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defTabSz="1209675" fontAlgn="base" indent="-228600" marL="251460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defTabSz="1209675" fontAlgn="base" indent="-228600" marL="297180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defTabSz="1209675" fontAlgn="base" indent="-228600" marL="342900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defTabSz="1209675" fontAlgn="base" indent="-228600" marL="388620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/>
            <a:r>
              <a:rPr altLang="en-US" b="0" dirty="0" sz="3200" lang="zh-CN"/>
              <a:t>提升进阶　二次函数与线段、面积相关问题的探究</a:t>
            </a:r>
          </a:p>
        </p:txBody>
      </p:sp>
    </p:spTree>
  </p:cSld>
  <p:clrMapOvr>
    <a:masterClrMapping/>
  </p:clrMapOvr>
  <p:timing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内容占位符 1"/>
          <p:cNvSpPr>
            <a:spLocks noGrp="1"/>
          </p:cNvSpPr>
          <p:nvPr>
            <p:ph idx="10"/>
          </p:nvPr>
        </p:nvSpPr>
        <p:spPr>
          <a:xfrm>
            <a:off x="412039" y="1396035"/>
            <a:ext cx="11337155" cy="4491990"/>
          </a:xfrm>
        </p:spPr>
        <p:txBody>
          <a:bodyPr/>
          <a:p>
            <a:pPr algn="l" defTabSz="1209675" eaLnBrk="0" hangingPunct="0" indent="713740" lvl="0">
              <a:spcBef>
                <a:spcPct val="0"/>
              </a:spcBef>
              <a:spcAft>
                <a:spcPct val="0"/>
              </a:spcAft>
            </a:pPr>
            <a:r>
              <a:rPr altLang="zh-CN" dirty="0" kern="100" lang="zh-CN">
                <a:solidFill>
                  <a:srgbClr val="FF0000"/>
                </a:solidFill>
              </a:rPr>
              <a:t>设点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P</a:t>
            </a:r>
            <a:r>
              <a:rPr altLang="zh-CN" dirty="0" kern="100" lang="zh-CN">
                <a:solidFill>
                  <a:srgbClr val="FF0000"/>
                </a:solidFill>
              </a:rPr>
              <a:t>的坐标为（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），则点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N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solidFill>
                <a:srgbClr val="000000"/>
              </a:solidFill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algn="l" defTabSz="1209675" eaLnBrk="0" hangingPunct="0" indent="713740" lvl="0">
              <a:spcBef>
                <a:spcPct val="0"/>
              </a:spcBef>
              <a:spcAft>
                <a:spcPct val="0"/>
              </a:spcAft>
            </a:pPr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PN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－（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）＝－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＋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2.</a:t>
            </a:r>
            <a:endParaRPr altLang="zh-CN" dirty="0" sz="1050" kern="100" lang="zh-CN">
              <a:solidFill>
                <a:srgbClr val="000000"/>
              </a:solidFill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algn="l" defTabSz="1209675" eaLnBrk="0" hangingPunct="0" indent="713740" lvl="0">
              <a:spcBef>
                <a:spcPct val="0"/>
              </a:spcBef>
              <a:spcAft>
                <a:spcPct val="0"/>
              </a:spcAft>
            </a:pPr>
            <a:r>
              <a:rPr altLang="zh-CN" dirty="0" kern="100" lang="zh-CN">
                <a:solidFill>
                  <a:srgbClr val="FF0000"/>
                </a:solidFill>
              </a:rPr>
              <a:t>解得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-25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5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-25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6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1.</a:t>
            </a:r>
            <a:endParaRPr altLang="zh-CN" dirty="0" sz="1050" kern="100" lang="zh-CN">
              <a:solidFill>
                <a:srgbClr val="000000"/>
              </a:solidFill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algn="l" defTabSz="1209675" eaLnBrk="0" hangingPunct="0" indent="713740" lvl="0">
              <a:spcBef>
                <a:spcPct val="0"/>
              </a:spcBef>
              <a:spcAft>
                <a:spcPct val="0"/>
              </a:spcAft>
            </a:pPr>
            <a:r>
              <a:rPr altLang="zh-CN" dirty="0" kern="100" lang="zh-CN">
                <a:solidFill>
                  <a:srgbClr val="FF0000"/>
                </a:solidFill>
              </a:rPr>
              <a:t>当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时，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＝－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 smtClean="0">
                <a:solidFill>
                  <a:srgbClr val="FF0000"/>
                </a:solidFill>
              </a:rPr>
              <a:t>；</a:t>
            </a:r>
            <a:endParaRPr altLang="zh-CN" dirty="0" kern="100" lang="en-US" smtClean="0">
              <a:solidFill>
                <a:srgbClr val="FF0000"/>
              </a:solidFill>
            </a:endParaRPr>
          </a:p>
          <a:p>
            <a:pPr algn="l" defTabSz="1209675" eaLnBrk="0" hangingPunct="0" indent="713740" lvl="0">
              <a:spcBef>
                <a:spcPct val="0"/>
              </a:spcBef>
              <a:spcAft>
                <a:spcPct val="0"/>
              </a:spcAft>
            </a:pPr>
            <a:r>
              <a:rPr altLang="zh-CN" dirty="0" kern="100" lang="zh-CN" smtClean="0">
                <a:solidFill>
                  <a:srgbClr val="FF0000"/>
                </a:solidFill>
              </a:rPr>
              <a:t>当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时，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＝－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4.</a:t>
            </a:r>
            <a:endParaRPr altLang="zh-CN" dirty="0" sz="1050" kern="100" lang="zh-CN">
              <a:solidFill>
                <a:srgbClr val="000000"/>
              </a:solidFill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algn="l" defTabSz="1209675" eaLnBrk="0" hangingPunct="0" indent="713740" lvl="0">
              <a:spcBef>
                <a:spcPct val="0"/>
              </a:spcBef>
              <a:spcAft>
                <a:spcPct val="0"/>
              </a:spcAft>
            </a:pPr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kern="100" lang="zh-CN">
                <a:solidFill>
                  <a:srgbClr val="FF0000"/>
                </a:solidFill>
              </a:rPr>
              <a:t>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N</a:t>
            </a:r>
            <a:r>
              <a:rPr altLang="zh-CN" dirty="0" kern="100" lang="zh-CN">
                <a:solidFill>
                  <a:srgbClr val="FF0000"/>
                </a:solidFill>
              </a:rPr>
              <a:t>的坐标为（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，－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）或（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，－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4</a:t>
            </a:r>
            <a:r>
              <a:rPr altLang="zh-CN" dirty="0" kern="100" lang="zh-CN">
                <a:solidFill>
                  <a:srgbClr val="FF0000"/>
                </a:solidFill>
              </a:rPr>
              <a:t>）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solidFill>
                <a:srgbClr val="000000"/>
              </a:solidFill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endParaRPr altLang="en-US" dirty="0" lang="zh-CN"/>
          </a:p>
        </p:txBody>
      </p:sp>
      <p:sp>
        <p:nvSpPr>
          <p:cNvPr id="1048652" name="矩形 2"/>
          <p:cNvSpPr/>
          <p:nvPr/>
        </p:nvSpPr>
        <p:spPr>
          <a:xfrm>
            <a:off x="10053941" y="4760512"/>
            <a:ext cx="724878" cy="523220"/>
          </a:xfrm>
          <a:prstGeom prst="rect"/>
        </p:spPr>
        <p:txBody>
          <a:bodyPr wrap="none">
            <a:spAutoFit/>
          </a:bodyPr>
          <a:p>
            <a:pPr lvl="0">
              <a:spcAft>
                <a:spcPts val="0"/>
              </a:spcAft>
            </a:pPr>
            <a:r>
              <a:rPr altLang="zh-CN" kern="100" lang="zh-CN" smtClean="0">
                <a:cs typeface="Times New Roman" panose="02020603050405020304" pitchFamily="18" charset="0"/>
              </a:rPr>
              <a:t>图</a:t>
            </a:r>
            <a:r>
              <a:rPr altLang="zh-CN" kern="100" lang="en-US" smtClean="0">
                <a:cs typeface="Courier New" panose="02070309020205020404" pitchFamily="49" charset="0"/>
              </a:rPr>
              <a:t>3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2097188" name="图片 4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9081822" y="2112192"/>
            <a:ext cx="2667372" cy="2648320"/>
          </a:xfrm>
          <a:prstGeom prst="rect"/>
        </p:spPr>
      </p:pic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2"/>
                                        <p:tgtEl>
                                          <p:spTgt spid="1048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7"/>
                                        <p:tgtEl>
                                          <p:spTgt spid="1048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2"/>
                                        <p:tgtEl>
                                          <p:spTgt spid="1048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7"/>
                                        <p:tgtEl>
                                          <p:spTgt spid="1048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32"/>
                                        <p:tgtEl>
                                          <p:spTgt spid="1048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5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内容占位符 1"/>
          <p:cNvSpPr>
            <a:spLocks noGrp="1"/>
          </p:cNvSpPr>
          <p:nvPr>
            <p:ph idx="10"/>
          </p:nvPr>
        </p:nvSpPr>
        <p:spPr>
          <a:xfrm>
            <a:off x="412039" y="634035"/>
            <a:ext cx="11337155" cy="4177665"/>
          </a:xfrm>
        </p:spPr>
        <p:txBody>
          <a:bodyPr/>
          <a:p>
            <a:pPr indent="0" lvl="0">
              <a:spcAft>
                <a:spcPts val="0"/>
              </a:spcAft>
            </a:pP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类型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 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面积问题</a:t>
            </a:r>
          </a:p>
          <a:p>
            <a:pPr indent="713740" lvl="0">
              <a:spcAft>
                <a:spcPts val="0"/>
              </a:spcAft>
            </a:pP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例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黑体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（原创）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在平面直角坐标系中，抛物线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y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altLang="zh-CN" baseline="30000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与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轴交于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两点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A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B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左侧）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，与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y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轴交于点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C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，顶点为点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D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.</a:t>
            </a:r>
            <a:endParaRPr altLang="zh-CN" dirty="0" sz="1050" kern="100" lang="zh-CN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 lvl="0">
              <a:lnSpc>
                <a:spcPct val="175000"/>
              </a:lnSpc>
              <a:spcAft>
                <a:spcPts val="0"/>
              </a:spcAft>
            </a:pP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【基础图形分析】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4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altLang="zh-CN" b="1" dirty="0" sz="2800" kern="100" lang="en-US" smtClean="0">
                <a:effectLst/>
                <a:latin typeface="宋体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△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OBC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的面积为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__________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altLang="zh-CN" b="1" dirty="0" sz="2800" kern="100" lang="en-US" smtClean="0">
                <a:effectLst/>
                <a:latin typeface="宋体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△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AOC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的面积为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__________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altLang="zh-CN" b="1" dirty="0" sz="2800" kern="100" lang="en-US" smtClean="0">
                <a:effectLst/>
                <a:latin typeface="宋体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△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ABC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的面积为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__________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altLang="zh-CN" b="1" dirty="0" sz="2800" kern="100" lang="en-US" smtClean="0">
                <a:effectLst/>
                <a:latin typeface="宋体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△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BOD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的面积为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__________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altLang="zh-CN" b="1" dirty="0" sz="2800" kern="100" lang="en-US" smtClean="0">
                <a:effectLst/>
                <a:latin typeface="宋体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△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OCD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的面积为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__________.</a:t>
            </a:r>
            <a:endParaRPr altLang="zh-CN" dirty="0" sz="1050" kern="100" lang="zh-CN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2097189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245235" y="800100"/>
            <a:ext cx="561340" cy="462915"/>
          </a:xfrm>
          <a:prstGeom prst="rect"/>
        </p:spPr>
      </p:pic>
      <p:sp>
        <p:nvSpPr>
          <p:cNvPr id="1048654" name="矩形 3"/>
          <p:cNvSpPr/>
          <p:nvPr/>
        </p:nvSpPr>
        <p:spPr>
          <a:xfrm>
            <a:off x="9551506" y="6052915"/>
            <a:ext cx="724878" cy="523220"/>
          </a:xfrm>
          <a:prstGeom prst="rect"/>
        </p:spPr>
        <p:txBody>
          <a:bodyPr wrap="none">
            <a:spAutoFit/>
          </a:bodyPr>
          <a:p>
            <a:pPr lvl="0">
              <a:spcAft>
                <a:spcPts val="0"/>
              </a:spcAft>
            </a:pPr>
            <a:r>
              <a:rPr altLang="zh-CN" dirty="0" kern="100" lang="zh-CN">
                <a:cs typeface="Times New Roman" panose="02020603050405020304" pitchFamily="18" charset="0"/>
              </a:rPr>
              <a:t>图</a:t>
            </a:r>
            <a:r>
              <a:rPr altLang="zh-CN" dirty="0" kern="100" lang="en-US">
                <a:cs typeface="Courier New" panose="02070309020205020404" pitchFamily="49" charset="0"/>
              </a:rPr>
              <a:t>4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2097190" name="Picture 2" descr="GD24SXZSJJ3-3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3" cstate="print"/>
          <a:srcRect/>
          <a:stretch>
            <a:fillRect/>
          </a:stretch>
        </p:blipFill>
        <p:spPr bwMode="auto">
          <a:xfrm>
            <a:off x="9194800" y="3956652"/>
            <a:ext cx="1871663" cy="2096263"/>
          </a:xfrm>
          <a:prstGeom prst="rect"/>
          <a:noFill/>
          <a:ln>
            <a:noFill/>
          </a:ln>
        </p:spPr>
      </p:pic>
      <p:graphicFrame>
        <p:nvGraphicFramePr>
          <p:cNvPr id="4194312" name="对象 4"/>
          <p:cNvGraphicFramePr>
            <a:graphicFrameLocks noChangeAspect="1"/>
          </p:cNvGraphicFramePr>
          <p:nvPr/>
        </p:nvGraphicFramePr>
        <p:xfrm>
          <a:off x="7902575" y="2379540"/>
          <a:ext cx="11118850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4" spid="_x0000_s3093" imgH="988624" imgW="11118325" progId="Word.Document.12">
                  <p:embed/>
                </p:oleObj>
              </mc:Choice>
              <mc:Fallback>
                <p:oleObj name="文档" r:id="rId4" spid="" imgH="988624" imgW="11118325" progId="Word.Document.12">
                  <p:embed/>
                  <p:pic>
                    <p:nvPicPr>
                      <p:cNvPr id="2097191" name="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5"/>
                      <a:stretch>
                        <a:fillRect/>
                      </a:stretch>
                    </p:blipFill>
                    <p:spPr>
                      <a:xfrm>
                        <a:off x="7902575" y="2379540"/>
                        <a:ext cx="11118850" cy="989013"/>
                      </a:xfrm>
                      <a:prstGeom prst="rect"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4313" name="对象 5"/>
          <p:cNvGraphicFramePr>
            <a:graphicFrameLocks noChangeAspect="1"/>
          </p:cNvGraphicFramePr>
          <p:nvPr/>
        </p:nvGraphicFramePr>
        <p:xfrm>
          <a:off x="1806575" y="3108222"/>
          <a:ext cx="11118850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6" spid="_x0000_s3094" imgH="988624" imgW="11118325" progId="Word.Document.12">
                  <p:embed/>
                </p:oleObj>
              </mc:Choice>
              <mc:Fallback>
                <p:oleObj name="文档" r:id="rId6" spid="" imgH="988624" imgW="11118325" progId="Word.Document.12">
                  <p:embed/>
                  <p:pic>
                    <p:nvPicPr>
                      <p:cNvPr id="2097192" name="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7"/>
                      <a:stretch>
                        <a:fillRect/>
                      </a:stretch>
                    </p:blipFill>
                    <p:spPr>
                      <a:xfrm>
                        <a:off x="1806575" y="3108222"/>
                        <a:ext cx="11118850" cy="989013"/>
                      </a:xfrm>
                      <a:prstGeom prst="rect"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8655" name="矩形 6"/>
          <p:cNvSpPr/>
          <p:nvPr/>
        </p:nvSpPr>
        <p:spPr>
          <a:xfrm>
            <a:off x="7312516" y="3523250"/>
            <a:ext cx="364202" cy="523220"/>
          </a:xfrm>
          <a:prstGeom prst="rect"/>
        </p:spPr>
        <p:txBody>
          <a:bodyPr wrap="none">
            <a:spAutoFit/>
          </a:bodyPr>
          <a:p>
            <a:r>
              <a:rPr altLang="zh-CN" dirty="0" lang="en-US">
                <a:solidFill>
                  <a:srgbClr val="FF0000"/>
                </a:solidFill>
              </a:rPr>
              <a:t>6</a:t>
            </a:r>
            <a:endParaRPr altLang="en-US" dirty="0" lang="zh-CN"/>
          </a:p>
        </p:txBody>
      </p:sp>
      <p:sp>
        <p:nvSpPr>
          <p:cNvPr id="1048656" name="矩形 8"/>
          <p:cNvSpPr/>
          <p:nvPr/>
        </p:nvSpPr>
        <p:spPr>
          <a:xfrm>
            <a:off x="1161703" y="4234450"/>
            <a:ext cx="364202" cy="523220"/>
          </a:xfrm>
          <a:prstGeom prst="rect"/>
        </p:spPr>
        <p:txBody>
          <a:bodyPr wrap="none">
            <a:spAutoFit/>
          </a:bodyPr>
          <a:p>
            <a:r>
              <a:rPr altLang="zh-CN" dirty="0" lang="en-US">
                <a:solidFill>
                  <a:srgbClr val="FF0000"/>
                </a:solidFill>
              </a:rPr>
              <a:t>6</a:t>
            </a:r>
            <a:endParaRPr altLang="en-US" dirty="0" lang="zh-CN"/>
          </a:p>
        </p:txBody>
      </p:sp>
      <p:graphicFrame>
        <p:nvGraphicFramePr>
          <p:cNvPr id="4194314" name="对象 9"/>
          <p:cNvGraphicFramePr>
            <a:graphicFrameLocks noChangeAspect="1"/>
          </p:cNvGraphicFramePr>
          <p:nvPr/>
        </p:nvGraphicFramePr>
        <p:xfrm>
          <a:off x="5172075" y="3871326"/>
          <a:ext cx="11118850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8" spid="_x0000_s3095" imgH="988624" imgW="11118325" progId="Word.Document.12">
                  <p:embed/>
                </p:oleObj>
              </mc:Choice>
              <mc:Fallback>
                <p:oleObj name="文档" r:id="rId8" spid="" imgH="988624" imgW="11118325" progId="Word.Document.12">
                  <p:embed/>
                  <p:pic>
                    <p:nvPicPr>
                      <p:cNvPr id="2097193" name="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7"/>
                      <a:stretch>
                        <a:fillRect/>
                      </a:stretch>
                    </p:blipFill>
                    <p:spPr>
                      <a:xfrm>
                        <a:off x="5172075" y="3871326"/>
                        <a:ext cx="11118850" cy="989013"/>
                      </a:xfrm>
                      <a:prstGeom prst="rect"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4194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2"/>
                                        <p:tgtEl>
                                          <p:spTgt spid="4194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7"/>
                                        <p:tgtEl>
                                          <p:spTgt spid="10486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2"/>
                                        <p:tgtEl>
                                          <p:spTgt spid="1048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7"/>
                                        <p:tgtEl>
                                          <p:spTgt spid="4194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55" grpId="0" build="p"/>
      <p:bldP spid="104865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内容占位符 1"/>
          <p:cNvSpPr>
            <a:spLocks noGrp="1"/>
          </p:cNvSpPr>
          <p:nvPr>
            <p:ph idx="10"/>
          </p:nvPr>
        </p:nvSpPr>
        <p:spPr>
          <a:xfrm>
            <a:off x="412039" y="634035"/>
            <a:ext cx="11337155" cy="1348739"/>
          </a:xfrm>
        </p:spPr>
        <p:txBody>
          <a:bodyPr/>
          <a:p>
            <a:pPr indent="713740" lvl="0">
              <a:spcAft>
                <a:spcPts val="0"/>
              </a:spcAft>
            </a:pP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1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）（直接法）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如图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5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E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是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y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轴上一动点，连接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CD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DE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，若</a:t>
            </a:r>
            <a:r>
              <a:rPr altLang="zh-CN" b="1" dirty="0" sz="2800" kern="100" lang="en-US" smtClean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△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ECD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的面积为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，求点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E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的坐标；</a:t>
            </a:r>
          </a:p>
        </p:txBody>
      </p:sp>
      <p:sp>
        <p:nvSpPr>
          <p:cNvPr id="1048658" name="矩形 2"/>
          <p:cNvSpPr/>
          <p:nvPr/>
        </p:nvSpPr>
        <p:spPr>
          <a:xfrm>
            <a:off x="10034337" y="5685031"/>
            <a:ext cx="724878" cy="523220"/>
          </a:xfrm>
          <a:prstGeom prst="rect"/>
        </p:spPr>
        <p:txBody>
          <a:bodyPr wrap="none">
            <a:spAutoFit/>
          </a:bodyPr>
          <a:p>
            <a:pPr lvl="0">
              <a:spcAft>
                <a:spcPts val="0"/>
              </a:spcAft>
            </a:pPr>
            <a:r>
              <a:rPr altLang="zh-CN" dirty="0" kern="100" lang="zh-CN">
                <a:cs typeface="Times New Roman" panose="02020603050405020304" pitchFamily="18" charset="0"/>
              </a:rPr>
              <a:t>图</a:t>
            </a:r>
            <a:r>
              <a:rPr altLang="zh-CN" dirty="0" kern="100" lang="en-US">
                <a:cs typeface="Courier New" panose="02070309020205020404" pitchFamily="49" charset="0"/>
              </a:rPr>
              <a:t>5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2097197" name="Picture 2" descr="GD24SXZSJJ3-6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9330597" y="2717800"/>
            <a:ext cx="2374636" cy="2849563"/>
          </a:xfrm>
          <a:prstGeom prst="rect"/>
          <a:noFill/>
          <a:ln>
            <a:noFill/>
          </a:ln>
        </p:spPr>
      </p:pic>
      <p:sp>
        <p:nvSpPr>
          <p:cNvPr id="1048659" name="内容占位符 1"/>
          <p:cNvSpPr txBox="1"/>
          <p:nvPr/>
        </p:nvSpPr>
        <p:spPr>
          <a:xfrm>
            <a:off x="412039" y="1948543"/>
            <a:ext cx="11337155" cy="2595839"/>
          </a:xfrm>
          <a:prstGeom prst="rect"/>
        </p:spPr>
        <p:txBody>
          <a:bodyPr wrap="square">
            <a:spAutoFit/>
          </a:bodyPr>
          <a:lstStyle>
            <a:lvl1pPr algn="just" defTabSz="2955925" fontAlgn="base" hangingPunct="1" indent="72009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baseline="0" b="1" sz="2800" kern="200" spc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  <a:lvl2pPr algn="l" defTabSz="952500" fontAlgn="base" indent="0" marL="4572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tabLst>
                <a:tab algn="l" pos="1676400"/>
              </a:tabLst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algn="l" defTabSz="952500" fontAlgn="base" indent="0" marL="9144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algn="l" defTabSz="952500" fontAlgn="base" indent="0" marL="13716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algn="l" defTabSz="952500" fontAlgn="base" indent="0" marL="18288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algn="l" defTabSz="953135" eaLnBrk="1" hangingPunct="1" indent="-237490" latinLnBrk="0" marL="262001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53135" eaLnBrk="1" hangingPunct="1" indent="-237490" latinLnBrk="0" marL="309626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53135" eaLnBrk="1" hangingPunct="1" indent="-237490" latinLnBrk="0" marL="357314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53135" eaLnBrk="1" hangingPunct="1" indent="-237490" latinLnBrk="0" marL="404939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713740"/>
            <a:r>
              <a:rPr altLang="zh-CN" dirty="0" kern="100" lang="zh-CN">
                <a:solidFill>
                  <a:srgbClr val="FF0000"/>
                </a:solidFill>
                <a:ea typeface="黑体" panose="02010609060101010101" pitchFamily="49" charset="-122"/>
              </a:rPr>
              <a:t>解</a:t>
            </a:r>
            <a:r>
              <a:rPr altLang="zh-CN" dirty="0" kern="100" lang="zh-CN" smtClean="0">
                <a:solidFill>
                  <a:srgbClr val="FF0000"/>
                </a:solidFill>
                <a:ea typeface="黑体" panose="02010609060101010101" pitchFamily="49" charset="-122"/>
              </a:rPr>
              <a:t>：</a:t>
            </a:r>
            <a:r>
              <a:rPr altLang="zh-CN" dirty="0" kern="100" lang="en-US" smtClean="0">
                <a:solidFill>
                  <a:srgbClr val="FF0000"/>
                </a:solidFill>
                <a:latin typeface="宋体" panose="02010600030101010101" pitchFamily="2" charset="-122"/>
              </a:rPr>
              <a:t>∵</a:t>
            </a:r>
            <a:r>
              <a:rPr altLang="zh-CN" dirty="0" kern="100" lang="zh-CN">
                <a:solidFill>
                  <a:srgbClr val="FF0000"/>
                </a:solidFill>
              </a:rPr>
              <a:t>抛物线的解析式为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＝（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）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4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kern="100" lang="zh-CN">
                <a:solidFill>
                  <a:srgbClr val="FF0000"/>
                </a:solidFill>
              </a:rPr>
              <a:t>顶点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D</a:t>
            </a:r>
            <a:r>
              <a:rPr altLang="zh-CN" dirty="0" kern="100" lang="zh-CN">
                <a:solidFill>
                  <a:srgbClr val="FF0000"/>
                </a:solidFill>
              </a:rPr>
              <a:t>的坐标为（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，－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4</a:t>
            </a:r>
            <a:r>
              <a:rPr altLang="zh-CN" dirty="0" kern="100" lang="zh-CN">
                <a:solidFill>
                  <a:srgbClr val="FF0000"/>
                </a:solidFill>
              </a:rPr>
              <a:t>）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zh-CN">
                <a:solidFill>
                  <a:srgbClr val="FF0000"/>
                </a:solidFill>
              </a:rPr>
              <a:t>将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代入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，得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kern="100" lang="zh-CN">
                <a:solidFill>
                  <a:srgbClr val="FF0000"/>
                </a:solidFill>
              </a:rPr>
              <a:t>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C</a:t>
            </a:r>
            <a:r>
              <a:rPr altLang="zh-CN" dirty="0" kern="100" lang="zh-CN">
                <a:solidFill>
                  <a:srgbClr val="FF0000"/>
                </a:solidFill>
              </a:rPr>
              <a:t>的坐标为（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，－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graphicFrame>
        <p:nvGraphicFramePr>
          <p:cNvPr id="4194315" name="对象 3"/>
          <p:cNvGraphicFramePr>
            <a:graphicFrameLocks noChangeAspect="1"/>
          </p:cNvGraphicFramePr>
          <p:nvPr/>
        </p:nvGraphicFramePr>
        <p:xfrm>
          <a:off x="521191" y="4429318"/>
          <a:ext cx="111188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2" spid="_x0000_s4105" imgH="1255538" imgW="11118325" progId="Word.Document.12">
                  <p:embed/>
                </p:oleObj>
              </mc:Choice>
              <mc:Fallback>
                <p:oleObj name="文档" r:id="rId2" spid="" imgH="1255538" imgW="11118325" progId="Word.Document.12">
                  <p:embed/>
                  <p:pic>
                    <p:nvPicPr>
                      <p:cNvPr id="2097198" name="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3"/>
                      <a:stretch>
                        <a:fillRect/>
                      </a:stretch>
                    </p:blipFill>
                    <p:spPr>
                      <a:xfrm>
                        <a:off x="521191" y="4429318"/>
                        <a:ext cx="11118850" cy="1255713"/>
                      </a:xfrm>
                      <a:prstGeom prst="rect"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8660" name="内容占位符 1"/>
          <p:cNvSpPr txBox="1"/>
          <p:nvPr/>
        </p:nvSpPr>
        <p:spPr>
          <a:xfrm>
            <a:off x="412039" y="5281858"/>
            <a:ext cx="11337155" cy="720089"/>
          </a:xfrm>
          <a:prstGeom prst="rect"/>
        </p:spPr>
        <p:txBody>
          <a:bodyPr wrap="square">
            <a:spAutoFit/>
          </a:bodyPr>
          <a:lstStyle>
            <a:lvl1pPr algn="just" defTabSz="2955925" fontAlgn="base" hangingPunct="1" indent="72009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baseline="0" b="1" sz="2800" kern="200" spc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  <a:lvl2pPr algn="l" defTabSz="952500" fontAlgn="base" indent="0" marL="4572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tabLst>
                <a:tab algn="l" pos="1676400"/>
              </a:tabLst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algn="l" defTabSz="952500" fontAlgn="base" indent="0" marL="9144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algn="l" defTabSz="952500" fontAlgn="base" indent="0" marL="13716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algn="l" defTabSz="952500" fontAlgn="base" indent="0" marL="18288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algn="l" defTabSz="953135" eaLnBrk="1" hangingPunct="1" indent="-237490" latinLnBrk="0" marL="262001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53135" eaLnBrk="1" hangingPunct="1" indent="-237490" latinLnBrk="0" marL="309626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53135" eaLnBrk="1" hangingPunct="1" indent="-237490" latinLnBrk="0" marL="357314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53135" eaLnBrk="1" hangingPunct="1" indent="-237490" latinLnBrk="0" marL="404939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713740"/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kern="100" lang="zh-CN">
                <a:solidFill>
                  <a:srgbClr val="FF0000"/>
                </a:solidFill>
              </a:rPr>
              <a:t>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E</a:t>
            </a:r>
            <a:r>
              <a:rPr altLang="zh-CN" dirty="0" kern="100" lang="zh-CN">
                <a:solidFill>
                  <a:srgbClr val="FF0000"/>
                </a:solidFill>
              </a:rPr>
              <a:t>的坐标为（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）或（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，－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9</a:t>
            </a:r>
            <a:r>
              <a:rPr altLang="zh-CN" dirty="0" kern="100" lang="zh-CN">
                <a:solidFill>
                  <a:srgbClr val="FF0000"/>
                </a:solidFill>
              </a:rPr>
              <a:t>）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2"/>
                                        <p:tgtEl>
                                          <p:spTgt spid="104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7"/>
                                        <p:tgtEl>
                                          <p:spTgt spid="104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2"/>
                                        <p:tgtEl>
                                          <p:spTgt spid="104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7"/>
                                        <p:tgtEl>
                                          <p:spTgt spid="4194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32"/>
                                        <p:tgtEl>
                                          <p:spTgt spid="1048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59" grpId="0" build="p"/>
      <p:bldP spid="1048660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内容占位符 1"/>
          <p:cNvSpPr>
            <a:spLocks noGrp="1"/>
          </p:cNvSpPr>
          <p:nvPr>
            <p:ph idx="10"/>
          </p:nvPr>
        </p:nvSpPr>
        <p:spPr>
          <a:xfrm>
            <a:off x="412039" y="634035"/>
            <a:ext cx="11337155" cy="1348739"/>
          </a:xfrm>
        </p:spPr>
        <p:txBody>
          <a:bodyPr/>
          <a:p>
            <a:pPr lvl="0"/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（转化法）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如图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6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，若点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F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是位于线段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BC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下方的抛物线上一点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（不与点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B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C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重合）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，求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S</a:t>
            </a:r>
            <a:r>
              <a:rPr altLang="zh-CN" baseline="-25000" b="1" dirty="0" sz="2800" kern="100" lang="en-US" smtClean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△</a:t>
            </a:r>
            <a:r>
              <a:rPr altLang="zh-CN" baseline="-25000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BCF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的最大值；</a:t>
            </a:r>
          </a:p>
        </p:txBody>
      </p:sp>
      <p:sp>
        <p:nvSpPr>
          <p:cNvPr id="1048662" name="标题 2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4013" cy="1325563"/>
          </a:xfrm>
          <a:prstGeom prst="rect"/>
        </p:spPr>
        <p:txBody>
          <a:bodyPr/>
          <a:p>
            <a:pPr indent="713740" lvl="0">
              <a:spcAft>
                <a:spcPts val="0"/>
              </a:spcAft>
            </a:pP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 </a:t>
            </a:r>
            <a:endParaRPr altLang="en-US" dirty="0" lang="zh-CN"/>
          </a:p>
        </p:txBody>
      </p:sp>
      <p:sp>
        <p:nvSpPr>
          <p:cNvPr id="1048663" name="矩形 5"/>
          <p:cNvSpPr/>
          <p:nvPr/>
        </p:nvSpPr>
        <p:spPr>
          <a:xfrm>
            <a:off x="9957906" y="5259169"/>
            <a:ext cx="724878" cy="523220"/>
          </a:xfrm>
          <a:prstGeom prst="rect"/>
        </p:spPr>
        <p:txBody>
          <a:bodyPr wrap="none">
            <a:spAutoFit/>
          </a:bodyPr>
          <a:p>
            <a:pPr lvl="0">
              <a:spcAft>
                <a:spcPts val="0"/>
              </a:spcAft>
            </a:pPr>
            <a:r>
              <a:rPr altLang="zh-CN" dirty="0" kern="100" lang="zh-CN">
                <a:cs typeface="Times New Roman" panose="02020603050405020304" pitchFamily="18" charset="0"/>
              </a:rPr>
              <a:t>图</a:t>
            </a:r>
            <a:r>
              <a:rPr altLang="zh-CN" dirty="0" kern="100" lang="en-US">
                <a:cs typeface="Courier New" panose="02070309020205020404" pitchFamily="49" charset="0"/>
              </a:rPr>
              <a:t>6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2097200" name="Picture 2" descr="GD24SXZSJJ3-7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9304431" y="2592653"/>
            <a:ext cx="2266203" cy="2538147"/>
          </a:xfrm>
          <a:prstGeom prst="rect"/>
          <a:noFill/>
          <a:ln>
            <a:noFill/>
          </a:ln>
        </p:spPr>
      </p:pic>
      <p:sp>
        <p:nvSpPr>
          <p:cNvPr id="1048664" name="内容占位符 1"/>
          <p:cNvSpPr txBox="1"/>
          <p:nvPr/>
        </p:nvSpPr>
        <p:spPr>
          <a:xfrm>
            <a:off x="426628" y="1742628"/>
            <a:ext cx="11337155" cy="3234690"/>
          </a:xfrm>
          <a:prstGeom prst="rect"/>
        </p:spPr>
        <p:txBody>
          <a:bodyPr wrap="square">
            <a:spAutoFit/>
          </a:bodyPr>
          <a:lstStyle>
            <a:lvl1pPr algn="just" defTabSz="2955925" fontAlgn="base" hangingPunct="1" indent="72009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baseline="0" b="1" sz="2800" kern="200" spc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  <a:lvl2pPr algn="l" defTabSz="952500" fontAlgn="base" indent="0" marL="4572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tabLst>
                <a:tab algn="l" pos="1676400"/>
              </a:tabLst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algn="l" defTabSz="952500" fontAlgn="base" indent="0" marL="9144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algn="l" defTabSz="952500" fontAlgn="base" indent="0" marL="13716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algn="l" defTabSz="952500" fontAlgn="base" indent="0" marL="18288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algn="l" defTabSz="953135" eaLnBrk="1" hangingPunct="1" indent="-237490" latinLnBrk="0" marL="262001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53135" eaLnBrk="1" hangingPunct="1" indent="-237490" latinLnBrk="0" marL="309626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53135" eaLnBrk="1" hangingPunct="1" indent="-237490" latinLnBrk="0" marL="357314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53135" eaLnBrk="1" hangingPunct="1" indent="-237490" latinLnBrk="0" marL="404939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713740"/>
            <a:r>
              <a:rPr altLang="zh-CN" dirty="0" kern="100" lang="zh-CN">
                <a:solidFill>
                  <a:srgbClr val="FF0000"/>
                </a:solidFill>
                <a:ea typeface="黑体" panose="02010609060101010101" pitchFamily="49" charset="-122"/>
              </a:rPr>
              <a:t>解：</a:t>
            </a:r>
            <a:r>
              <a:rPr altLang="zh-CN" dirty="0" kern="100" lang="zh-CN" smtClean="0">
                <a:solidFill>
                  <a:srgbClr val="FF0000"/>
                </a:solidFill>
              </a:rPr>
              <a:t>将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代入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，得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zh-CN">
                <a:solidFill>
                  <a:srgbClr val="FF0000"/>
                </a:solidFill>
              </a:rPr>
              <a:t>解得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baseline="-25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＝－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baseline="-25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kern="100" lang="zh-CN">
                <a:solidFill>
                  <a:srgbClr val="FF0000"/>
                </a:solidFill>
              </a:rPr>
              <a:t>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的坐标为（－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），点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B</a:t>
            </a:r>
            <a:r>
              <a:rPr altLang="zh-CN" dirty="0" kern="100" lang="zh-CN">
                <a:solidFill>
                  <a:srgbClr val="FF0000"/>
                </a:solidFill>
              </a:rPr>
              <a:t>的坐标为（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）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zh-CN">
                <a:solidFill>
                  <a:srgbClr val="FF0000"/>
                </a:solidFill>
              </a:rPr>
              <a:t>设直线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BC</a:t>
            </a:r>
            <a:r>
              <a:rPr altLang="zh-CN" dirty="0" kern="100" lang="zh-CN">
                <a:solidFill>
                  <a:srgbClr val="FF0000"/>
                </a:solidFill>
              </a:rPr>
              <a:t>的解析式为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 err="1">
                <a:solidFill>
                  <a:srgbClr val="FF0000"/>
                </a:solidFill>
                <a:cs typeface="Courier New" panose="02070309020205020404" pitchFamily="49" charset="0"/>
              </a:rPr>
              <a:t>kx</a:t>
            </a:r>
            <a:r>
              <a:rPr altLang="zh-CN" dirty="0" kern="100" lang="zh-CN">
                <a:solidFill>
                  <a:srgbClr val="FF0000"/>
                </a:solidFill>
              </a:rPr>
              <a:t>＋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b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zh-CN">
                <a:solidFill>
                  <a:srgbClr val="FF0000"/>
                </a:solidFill>
              </a:rPr>
              <a:t>将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B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），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C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，－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）代入，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graphicFrame>
        <p:nvGraphicFramePr>
          <p:cNvPr id="4194316" name="对象 6"/>
          <p:cNvGraphicFramePr>
            <a:graphicFrameLocks noChangeAspect="1"/>
          </p:cNvGraphicFramePr>
          <p:nvPr/>
        </p:nvGraphicFramePr>
        <p:xfrm>
          <a:off x="521191" y="4921745"/>
          <a:ext cx="11118850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2" spid="_x0000_s5129" imgH="988624" imgW="11118325" progId="Word.Document.12">
                  <p:embed/>
                </p:oleObj>
              </mc:Choice>
              <mc:Fallback>
                <p:oleObj name="文档" r:id="rId2" spid="" imgH="988624" imgW="11118325" progId="Word.Document.12">
                  <p:embed/>
                  <p:pic>
                    <p:nvPicPr>
                      <p:cNvPr id="2097201" name="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3"/>
                      <a:stretch>
                        <a:fillRect/>
                      </a:stretch>
                    </p:blipFill>
                    <p:spPr>
                      <a:xfrm>
                        <a:off x="521191" y="4921745"/>
                        <a:ext cx="11118850" cy="989013"/>
                      </a:xfrm>
                      <a:prstGeom prst="rect"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8665" name="内容占位符 1"/>
          <p:cNvSpPr txBox="1"/>
          <p:nvPr/>
        </p:nvSpPr>
        <p:spPr>
          <a:xfrm>
            <a:off x="426628" y="5782389"/>
            <a:ext cx="11337155" cy="720089"/>
          </a:xfrm>
          <a:prstGeom prst="rect"/>
        </p:spPr>
        <p:txBody>
          <a:bodyPr wrap="square">
            <a:spAutoFit/>
          </a:bodyPr>
          <a:lstStyle>
            <a:lvl1pPr algn="just" defTabSz="2955925" fontAlgn="base" hangingPunct="1" indent="72009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baseline="0" b="1" sz="2800" kern="200" spc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  <a:lvl2pPr algn="l" defTabSz="952500" fontAlgn="base" indent="0" marL="4572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tabLst>
                <a:tab algn="l" pos="1676400"/>
              </a:tabLst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algn="l" defTabSz="952500" fontAlgn="base" indent="0" marL="9144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algn="l" defTabSz="952500" fontAlgn="base" indent="0" marL="13716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algn="l" defTabSz="952500" fontAlgn="base" indent="0" marL="18288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algn="l" defTabSz="953135" eaLnBrk="1" hangingPunct="1" indent="-237490" latinLnBrk="0" marL="262001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53135" eaLnBrk="1" hangingPunct="1" indent="-237490" latinLnBrk="0" marL="309626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53135" eaLnBrk="1" hangingPunct="1" indent="-237490" latinLnBrk="0" marL="357314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53135" eaLnBrk="1" hangingPunct="1" indent="-237490" latinLnBrk="0" marL="404939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713740"/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kern="100" lang="zh-CN">
                <a:solidFill>
                  <a:srgbClr val="FF0000"/>
                </a:solidFill>
              </a:rPr>
              <a:t>直线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BC</a:t>
            </a:r>
            <a:r>
              <a:rPr altLang="zh-CN" dirty="0" kern="100" lang="zh-CN">
                <a:solidFill>
                  <a:srgbClr val="FF0000"/>
                </a:solidFill>
              </a:rPr>
              <a:t>的解析式为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6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2"/>
                                        <p:tgtEl>
                                          <p:spTgt spid="10486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7"/>
                                        <p:tgtEl>
                                          <p:spTgt spid="10486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2"/>
                                        <p:tgtEl>
                                          <p:spTgt spid="10486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7"/>
                                        <p:tgtEl>
                                          <p:spTgt spid="10486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32"/>
                                        <p:tgtEl>
                                          <p:spTgt spid="4194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37"/>
                                        <p:tgtEl>
                                          <p:spTgt spid="10486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64" grpId="0" build="p"/>
      <p:bldP spid="104866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内容占位符 1"/>
          <p:cNvSpPr>
            <a:spLocks noGrp="1"/>
          </p:cNvSpPr>
          <p:nvPr>
            <p:ph idx="10"/>
          </p:nvPr>
        </p:nvSpPr>
        <p:spPr>
          <a:xfrm>
            <a:off x="412039" y="1142035"/>
            <a:ext cx="11337155" cy="2600199"/>
          </a:xfrm>
        </p:spPr>
        <p:txBody>
          <a:bodyPr/>
          <a:p>
            <a:pPr indent="713740"/>
            <a:r>
              <a:rPr altLang="zh-CN" dirty="0" kern="100" lang="zh-CN">
                <a:solidFill>
                  <a:srgbClr val="FF0000"/>
                </a:solidFill>
              </a:rPr>
              <a:t>如答图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，过点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F</a:t>
            </a:r>
            <a:r>
              <a:rPr altLang="zh-CN" dirty="0" kern="100" lang="zh-CN">
                <a:solidFill>
                  <a:srgbClr val="FF0000"/>
                </a:solidFill>
              </a:rPr>
              <a:t>作</a:t>
            </a:r>
            <a:r>
              <a:rPr altLang="zh-CN" dirty="0" i="1" kern="100" lang="en-US" err="1">
                <a:solidFill>
                  <a:srgbClr val="FF0000"/>
                </a:solidFill>
                <a:cs typeface="Courier New" panose="02070309020205020404" pitchFamily="49" charset="0"/>
              </a:rPr>
              <a:t>FM</a:t>
            </a:r>
            <a:r>
              <a:rPr altLang="zh-CN" dirty="0" kern="100" lang="en-US" err="1">
                <a:solidFill>
                  <a:srgbClr val="FF0000"/>
                </a:solidFill>
                <a:latin typeface="宋体" panose="02010600030101010101" pitchFamily="2" charset="-122"/>
              </a:rPr>
              <a:t>⊥</a:t>
            </a:r>
            <a:r>
              <a:rPr altLang="zh-CN" dirty="0" i="1" kern="100" lang="en-US" err="1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轴交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BC</a:t>
            </a:r>
            <a:r>
              <a:rPr altLang="zh-CN" dirty="0" kern="100" lang="zh-CN">
                <a:solidFill>
                  <a:srgbClr val="FF0000"/>
                </a:solidFill>
              </a:rPr>
              <a:t>于点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M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zh-CN">
                <a:solidFill>
                  <a:srgbClr val="FF0000"/>
                </a:solidFill>
              </a:rPr>
              <a:t>设点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F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），则点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M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MF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－（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）＝－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＋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endParaRPr altLang="en-US" dirty="0" lang="zh-CN"/>
          </a:p>
        </p:txBody>
      </p:sp>
      <p:graphicFrame>
        <p:nvGraphicFramePr>
          <p:cNvPr id="4194317" name="对象 3"/>
          <p:cNvGraphicFramePr>
            <a:graphicFrameLocks noChangeAspect="1"/>
          </p:cNvGraphicFramePr>
          <p:nvPr/>
        </p:nvGraphicFramePr>
        <p:xfrm>
          <a:off x="521191" y="3030538"/>
          <a:ext cx="11118850" cy="224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1" spid="_x0000_s10254" imgH="2243803" imgW="11118325" progId="Word.Document.12">
                  <p:embed/>
                </p:oleObj>
              </mc:Choice>
              <mc:Fallback>
                <p:oleObj name="文档" r:id="rId1" spid="" imgH="2243803" imgW="11118325" progId="Word.Document.12">
                  <p:embed/>
                  <p:pic>
                    <p:nvPicPr>
                      <p:cNvPr id="2097203" name="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2"/>
                      <a:stretch>
                        <a:fillRect/>
                      </a:stretch>
                    </p:blipFill>
                    <p:spPr>
                      <a:xfrm>
                        <a:off x="521191" y="3030538"/>
                        <a:ext cx="11118850" cy="2243137"/>
                      </a:xfrm>
                      <a:prstGeom prst="rect"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4318" name="对象 4"/>
          <p:cNvGraphicFramePr>
            <a:graphicFrameLocks noChangeAspect="1"/>
          </p:cNvGraphicFramePr>
          <p:nvPr/>
        </p:nvGraphicFramePr>
        <p:xfrm>
          <a:off x="521191" y="5111750"/>
          <a:ext cx="111188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spid="_x0000_s10255" imgH="1255538" imgW="11118325" progId="Word.Document.12">
                  <p:embed/>
                </p:oleObj>
              </mc:Choice>
              <mc:Fallback>
                <p:oleObj name="文档" r:id="rId3" spid="" imgH="1255538" imgW="11118325" progId="Word.Document.12">
                  <p:embed/>
                  <p:pic>
                    <p:nvPicPr>
                      <p:cNvPr id="2097204" name="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4"/>
                      <a:stretch>
                        <a:fillRect/>
                      </a:stretch>
                    </p:blipFill>
                    <p:spPr>
                      <a:xfrm>
                        <a:off x="521191" y="5111750"/>
                        <a:ext cx="11118850" cy="1255713"/>
                      </a:xfrm>
                      <a:prstGeom prst="rect"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" name="组合 9"/>
          <p:cNvGrpSpPr/>
          <p:nvPr/>
        </p:nvGrpSpPr>
        <p:grpSpPr>
          <a:xfrm>
            <a:off x="9304590" y="889076"/>
            <a:ext cx="2335451" cy="2978495"/>
            <a:chOff x="9304590" y="889076"/>
            <a:chExt cx="2335451" cy="2978495"/>
          </a:xfrm>
        </p:grpSpPr>
        <p:sp>
          <p:nvSpPr>
            <p:cNvPr id="1048667" name="矩形 7"/>
            <p:cNvSpPr/>
            <p:nvPr/>
          </p:nvSpPr>
          <p:spPr>
            <a:xfrm>
              <a:off x="9929538" y="3344351"/>
              <a:ext cx="1085554" cy="523220"/>
            </a:xfrm>
            <a:prstGeom prst="rect"/>
          </p:spPr>
          <p:txBody>
            <a:bodyPr wrap="none">
              <a:spAutoFit/>
            </a:bodyPr>
            <a:p>
              <a:pPr algn="ctr">
                <a:spcAft>
                  <a:spcPts val="0"/>
                </a:spcAft>
              </a:pPr>
              <a:r>
                <a:rPr altLang="zh-CN" dirty="0" kern="100" lang="zh-CN">
                  <a:solidFill>
                    <a:srgbClr val="FF0000"/>
                  </a:solidFill>
                  <a:cs typeface="Times New Roman" panose="02020603050405020304" pitchFamily="18" charset="0"/>
                </a:rPr>
                <a:t>答图</a:t>
              </a:r>
              <a:r>
                <a:rPr altLang="zh-CN" dirty="0" kern="100" lang="en-US">
                  <a:solidFill>
                    <a:srgbClr val="FF0000"/>
                  </a:solidFill>
                  <a:cs typeface="Courier New" panose="02070309020205020404" pitchFamily="49" charset="0"/>
                </a:rPr>
                <a:t>1</a:t>
              </a:r>
              <a:endParaRPr altLang="zh-CN" dirty="0" sz="1050" kern="100" lang="zh-CN">
                <a:latin typeface="宋体" panose="02010600030101010101" pitchFamily="2" charset="-122"/>
                <a:cs typeface="Courier New" panose="02070309020205020404" pitchFamily="49" charset="0"/>
              </a:endParaRPr>
            </a:p>
          </p:txBody>
        </p:sp>
        <p:pic>
          <p:nvPicPr>
            <p:cNvPr id="2097205" name="图片 8"/>
            <p:cNvPicPr>
              <a:picLocks noChangeAspect="1"/>
            </p:cNvPicPr>
            <p:nvPr/>
          </p:nvPicPr>
          <p:blipFill>
            <a:blip xmlns:r="http://schemas.openxmlformats.org/officeDocument/2006/relationships" r:embed="rId5"/>
            <a:stretch>
              <a:fillRect/>
            </a:stretch>
          </p:blipFill>
          <p:spPr>
            <a:xfrm>
              <a:off x="9304590" y="889076"/>
              <a:ext cx="2335451" cy="2412586"/>
            </a:xfrm>
            <a:prstGeom prst="rect"/>
          </p:spPr>
        </p:pic>
      </p:grp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" nodeType="with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5"/>
                                        <p:tgtEl>
                                          <p:spTgt spid="10486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">
                      <p:stCondLst>
                        <p:cond delay="indefinite"/>
                      </p:stCondLst>
                      <p:childTnLst>
                        <p:par>
                          <p:cTn fill="hold" id="17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8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0"/>
                                        <p:tgtEl>
                                          <p:spTgt spid="1048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>
                      <p:stCondLst>
                        <p:cond delay="indefinite"/>
                      </p:stCondLst>
                      <p:childTnLst>
                        <p:par>
                          <p:cTn fill="hold" id="22">
                            <p:stCondLst>
                              <p:cond delay="0"/>
                            </p:stCondLst>
                            <p:childTnLst>
                              <p:par>
                                <p:cTn fill="hold" id="23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5"/>
                                        <p:tgtEl>
                                          <p:spTgt spid="4194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6">
                      <p:stCondLst>
                        <p:cond delay="indefinite"/>
                      </p:stCondLst>
                      <p:childTnLst>
                        <p:par>
                          <p:cTn fill="hold" id="27">
                            <p:stCondLst>
                              <p:cond delay="0"/>
                            </p:stCondLst>
                            <p:childTnLst>
                              <p:par>
                                <p:cTn fill="hold" id="28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30"/>
                                        <p:tgtEl>
                                          <p:spTgt spid="4194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66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8" name="内容占位符 1"/>
          <p:cNvSpPr>
            <a:spLocks noGrp="1"/>
          </p:cNvSpPr>
          <p:nvPr>
            <p:ph idx="10"/>
          </p:nvPr>
        </p:nvSpPr>
        <p:spPr>
          <a:xfrm>
            <a:off x="412039" y="634035"/>
            <a:ext cx="11337155" cy="1771767"/>
          </a:xfrm>
        </p:spPr>
        <p:txBody>
          <a:bodyPr/>
          <a:p>
            <a:pPr indent="713740" lvl="0">
              <a:lnSpc>
                <a:spcPct val="135000"/>
              </a:lnSpc>
              <a:spcAft>
                <a:spcPts val="0"/>
              </a:spcAft>
            </a:pP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）如图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7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H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是线段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OB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上一点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（不与点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O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B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重合）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，过点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H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作</a:t>
            </a:r>
            <a:r>
              <a:rPr altLang="zh-CN" b="1" dirty="0" sz="2800" i="1" kern="100" lang="en-US" err="1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HN</a:t>
            </a:r>
            <a:r>
              <a:rPr altLang="zh-CN" b="1" dirty="0" sz="2800" kern="100" lang="en-US" err="1" smtClean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⊥</a:t>
            </a:r>
            <a:r>
              <a:rPr altLang="zh-CN" b="1" dirty="0" sz="2800" i="1" kern="100" lang="en-US" err="1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轴交线段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BC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于点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N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，连接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HC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，当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S</a:t>
            </a:r>
            <a:r>
              <a:rPr altLang="zh-CN" baseline="-25000" b="1" dirty="0" sz="2800" kern="100" lang="en-US" smtClean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△</a:t>
            </a:r>
            <a:r>
              <a:rPr altLang="zh-CN" baseline="-25000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AOC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S</a:t>
            </a:r>
            <a:r>
              <a:rPr altLang="zh-CN" baseline="-25000" b="1" dirty="0" sz="2800" kern="100" lang="en-US" smtClean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△</a:t>
            </a:r>
            <a:r>
              <a:rPr altLang="zh-CN" baseline="-25000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HNC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时，求点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H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的坐标．</a:t>
            </a:r>
          </a:p>
        </p:txBody>
      </p:sp>
      <p:sp>
        <p:nvSpPr>
          <p:cNvPr id="1048669" name="矩形 2"/>
          <p:cNvSpPr/>
          <p:nvPr/>
        </p:nvSpPr>
        <p:spPr>
          <a:xfrm>
            <a:off x="10237306" y="4581538"/>
            <a:ext cx="724878" cy="674031"/>
          </a:xfrm>
          <a:prstGeom prst="rect"/>
        </p:spPr>
        <p:txBody>
          <a:bodyPr wrap="none">
            <a:spAutoFit/>
          </a:bodyPr>
          <a:p>
            <a:pPr lvl="0">
              <a:lnSpc>
                <a:spcPct val="135000"/>
              </a:lnSpc>
              <a:spcAft>
                <a:spcPts val="0"/>
              </a:spcAft>
            </a:pPr>
            <a:r>
              <a:rPr altLang="zh-CN" dirty="0" kern="100" lang="zh-CN">
                <a:cs typeface="Times New Roman" panose="02020603050405020304" pitchFamily="18" charset="0"/>
              </a:rPr>
              <a:t>图</a:t>
            </a:r>
            <a:r>
              <a:rPr altLang="zh-CN" dirty="0" kern="100" lang="en-US">
                <a:cs typeface="Courier New" panose="02070309020205020404" pitchFamily="49" charset="0"/>
              </a:rPr>
              <a:t>7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2097208" name="Picture 2" descr="SZ24SXZSGT1-4-2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9683149" y="2396019"/>
            <a:ext cx="2011467" cy="2252844"/>
          </a:xfrm>
          <a:prstGeom prst="rect"/>
          <a:noFill/>
          <a:ln>
            <a:noFill/>
          </a:ln>
        </p:spPr>
      </p:pic>
      <p:sp>
        <p:nvSpPr>
          <p:cNvPr id="1048670" name="内容占位符 1"/>
          <p:cNvSpPr txBox="1"/>
          <p:nvPr/>
        </p:nvSpPr>
        <p:spPr>
          <a:xfrm>
            <a:off x="412039" y="2179049"/>
            <a:ext cx="11337155" cy="1771767"/>
          </a:xfrm>
          <a:prstGeom prst="rect"/>
        </p:spPr>
        <p:txBody>
          <a:bodyPr wrap="square">
            <a:spAutoFit/>
          </a:bodyPr>
          <a:lstStyle>
            <a:lvl1pPr algn="just" defTabSz="2955925" fontAlgn="base" hangingPunct="1" indent="72009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baseline="0" b="1" sz="2800" kern="200" spc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  <a:lvl2pPr algn="l" defTabSz="952500" fontAlgn="base" indent="0" marL="4572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tabLst>
                <a:tab algn="l" pos="1676400"/>
              </a:tabLst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algn="l" defTabSz="952500" fontAlgn="base" indent="0" marL="9144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algn="l" defTabSz="952500" fontAlgn="base" indent="0" marL="13716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algn="l" defTabSz="952500" fontAlgn="base" indent="0" marL="18288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algn="l" defTabSz="953135" eaLnBrk="1" hangingPunct="1" indent="-237490" latinLnBrk="0" marL="262001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53135" eaLnBrk="1" hangingPunct="1" indent="-237490" latinLnBrk="0" marL="309626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53135" eaLnBrk="1" hangingPunct="1" indent="-237490" latinLnBrk="0" marL="357314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53135" eaLnBrk="1" hangingPunct="1" indent="-237490" latinLnBrk="0" marL="404939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5000"/>
              </a:lnSpc>
            </a:pPr>
            <a:r>
              <a:rPr altLang="zh-CN" dirty="0" kern="100" lang="zh-CN">
                <a:solidFill>
                  <a:srgbClr val="FF0000"/>
                </a:solidFill>
                <a:ea typeface="黑体" panose="02010609060101010101" pitchFamily="49" charset="-122"/>
              </a:rPr>
              <a:t>解</a:t>
            </a:r>
            <a:r>
              <a:rPr altLang="zh-CN" dirty="0" kern="100" lang="zh-CN" smtClean="0">
                <a:solidFill>
                  <a:srgbClr val="FF0000"/>
                </a:solidFill>
                <a:ea typeface="黑体" panose="02010609060101010101" pitchFamily="49" charset="-122"/>
              </a:rPr>
              <a:t>：</a:t>
            </a:r>
            <a:r>
              <a:rPr altLang="zh-CN" dirty="0" kern="100" lang="zh-CN" smtClean="0">
                <a:solidFill>
                  <a:srgbClr val="FF0000"/>
                </a:solidFill>
              </a:rPr>
              <a:t>由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）知直线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BC</a:t>
            </a:r>
            <a:r>
              <a:rPr altLang="zh-CN" dirty="0" kern="100" lang="zh-CN">
                <a:solidFill>
                  <a:srgbClr val="FF0000"/>
                </a:solidFill>
              </a:rPr>
              <a:t>的解析式为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>
              <a:lnSpc>
                <a:spcPct val="135000"/>
              </a:lnSpc>
            </a:pPr>
            <a:r>
              <a:rPr altLang="zh-CN" dirty="0" kern="100" lang="zh-CN">
                <a:solidFill>
                  <a:srgbClr val="FF0000"/>
                </a:solidFill>
              </a:rPr>
              <a:t>设点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H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h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），则点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N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h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h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HN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h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>
              <a:lnSpc>
                <a:spcPct val="135000"/>
              </a:lnSpc>
            </a:pPr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∵</a:t>
            </a:r>
            <a:r>
              <a:rPr altLang="zh-CN" dirty="0" kern="100" lang="zh-CN">
                <a:solidFill>
                  <a:srgbClr val="FF0000"/>
                </a:solidFill>
              </a:rPr>
              <a:t>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的坐标为（－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），点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C</a:t>
            </a:r>
            <a:r>
              <a:rPr altLang="zh-CN" dirty="0" kern="100" lang="zh-CN">
                <a:solidFill>
                  <a:srgbClr val="FF0000"/>
                </a:solidFill>
              </a:rPr>
              <a:t>的坐标为（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，－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），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graphicFrame>
        <p:nvGraphicFramePr>
          <p:cNvPr id="4194319" name="对象 3"/>
          <p:cNvGraphicFramePr>
            <a:graphicFrameLocks noChangeAspect="1"/>
          </p:cNvGraphicFramePr>
          <p:nvPr/>
        </p:nvGraphicFramePr>
        <p:xfrm>
          <a:off x="508490" y="3796168"/>
          <a:ext cx="111188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2" spid="_x0000_s6159" imgH="1255538" imgW="11118325" progId="Word.Document.12">
                  <p:embed/>
                </p:oleObj>
              </mc:Choice>
              <mc:Fallback>
                <p:oleObj name="文档" r:id="rId2" spid="" imgH="1255538" imgW="11118325" progId="Word.Document.12">
                  <p:embed/>
                  <p:pic>
                    <p:nvPicPr>
                      <p:cNvPr id="2097209" name="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3"/>
                      <a:stretch>
                        <a:fillRect/>
                      </a:stretch>
                    </p:blipFill>
                    <p:spPr>
                      <a:xfrm>
                        <a:off x="508490" y="3796168"/>
                        <a:ext cx="11118850" cy="1255713"/>
                      </a:xfrm>
                      <a:prstGeom prst="rect"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8671" name="内容占位符 1"/>
          <p:cNvSpPr txBox="1"/>
          <p:nvPr/>
        </p:nvSpPr>
        <p:spPr>
          <a:xfrm>
            <a:off x="412038" y="4585363"/>
            <a:ext cx="11337155" cy="674031"/>
          </a:xfrm>
          <a:prstGeom prst="rect"/>
        </p:spPr>
        <p:txBody>
          <a:bodyPr wrap="square">
            <a:spAutoFit/>
          </a:bodyPr>
          <a:lstStyle>
            <a:lvl1pPr algn="just" defTabSz="2955925" fontAlgn="base" hangingPunct="1" indent="72009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baseline="0" b="1" sz="2800" kern="200" spc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  <a:lvl2pPr algn="l" defTabSz="952500" fontAlgn="base" indent="0" marL="4572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tabLst>
                <a:tab algn="l" pos="1676400"/>
              </a:tabLst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algn="l" defTabSz="952500" fontAlgn="base" indent="0" marL="9144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algn="l" defTabSz="952500" fontAlgn="base" indent="0" marL="13716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algn="l" defTabSz="952500" fontAlgn="base" indent="0" marL="18288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algn="l" defTabSz="953135" eaLnBrk="1" hangingPunct="1" indent="-237490" latinLnBrk="0" marL="262001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53135" eaLnBrk="1" hangingPunct="1" indent="-237490" latinLnBrk="0" marL="309626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53135" eaLnBrk="1" hangingPunct="1" indent="-237490" latinLnBrk="0" marL="357314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53135" eaLnBrk="1" hangingPunct="1" indent="-237490" latinLnBrk="0" marL="404939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713740">
              <a:lnSpc>
                <a:spcPct val="135000"/>
              </a:lnSpc>
            </a:pPr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∵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S</a:t>
            </a:r>
            <a:r>
              <a:rPr altLang="zh-CN" baseline="-25000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△</a:t>
            </a:r>
            <a:r>
              <a:rPr altLang="zh-CN" baseline="-25000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AOC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S</a:t>
            </a:r>
            <a:r>
              <a:rPr altLang="zh-CN" baseline="-25000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△</a:t>
            </a:r>
            <a:r>
              <a:rPr altLang="zh-CN" baseline="-25000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HNC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S</a:t>
            </a:r>
            <a:r>
              <a:rPr altLang="zh-CN" baseline="-25000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△</a:t>
            </a:r>
            <a:r>
              <a:rPr altLang="zh-CN" baseline="-25000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HNC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 smtClean="0">
                <a:solidFill>
                  <a:srgbClr val="FF0000"/>
                </a:solidFill>
                <a:cs typeface="Courier New" panose="02070309020205020404" pitchFamily="49" charset="0"/>
              </a:rPr>
              <a:t>1.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graphicFrame>
        <p:nvGraphicFramePr>
          <p:cNvPr id="4194320" name="对象 5"/>
          <p:cNvGraphicFramePr>
            <a:graphicFrameLocks noChangeAspect="1"/>
          </p:cNvGraphicFramePr>
          <p:nvPr/>
        </p:nvGraphicFramePr>
        <p:xfrm>
          <a:off x="518564" y="5073335"/>
          <a:ext cx="111188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4" spid="_x0000_s6160" imgH="1255538" imgW="11118325" progId="Word.Document.12">
                  <p:embed/>
                </p:oleObj>
              </mc:Choice>
              <mc:Fallback>
                <p:oleObj name="文档" r:id="rId4" spid="" imgH="1255538" imgW="11118325" progId="Word.Document.12">
                  <p:embed/>
                  <p:pic>
                    <p:nvPicPr>
                      <p:cNvPr id="2097210" name="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5"/>
                      <a:stretch>
                        <a:fillRect/>
                      </a:stretch>
                    </p:blipFill>
                    <p:spPr>
                      <a:xfrm>
                        <a:off x="518564" y="5073335"/>
                        <a:ext cx="11118850" cy="1255713"/>
                      </a:xfrm>
                      <a:prstGeom prst="rect"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8672" name="内容占位符 1"/>
          <p:cNvSpPr txBox="1"/>
          <p:nvPr/>
        </p:nvSpPr>
        <p:spPr>
          <a:xfrm>
            <a:off x="412038" y="5228594"/>
            <a:ext cx="11337155" cy="1223010"/>
          </a:xfrm>
          <a:prstGeom prst="rect"/>
        </p:spPr>
        <p:txBody>
          <a:bodyPr wrap="square">
            <a:spAutoFit/>
          </a:bodyPr>
          <a:lstStyle>
            <a:lvl1pPr algn="just" defTabSz="2955925" fontAlgn="base" hangingPunct="1" indent="72009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baseline="0" b="1" sz="2800" kern="200" spc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  <a:lvl2pPr algn="l" defTabSz="952500" fontAlgn="base" indent="0" marL="4572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tabLst>
                <a:tab algn="l" pos="1676400"/>
              </a:tabLst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algn="l" defTabSz="952500" fontAlgn="base" indent="0" marL="9144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algn="l" defTabSz="952500" fontAlgn="base" indent="0" marL="13716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algn="l" defTabSz="952500" fontAlgn="base" indent="0" marL="18288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algn="l" defTabSz="953135" eaLnBrk="1" hangingPunct="1" indent="-237490" latinLnBrk="0" marL="262001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53135" eaLnBrk="1" hangingPunct="1" indent="-237490" latinLnBrk="0" marL="309626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53135" eaLnBrk="1" hangingPunct="1" indent="-237490" latinLnBrk="0" marL="357314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53135" eaLnBrk="1" hangingPunct="1" indent="-237490" latinLnBrk="0" marL="404939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6819900">
              <a:lnSpc>
                <a:spcPct val="135000"/>
              </a:lnSpc>
            </a:pPr>
            <a:r>
              <a:rPr altLang="zh-CN" dirty="0" kern="100" lang="zh-CN">
                <a:solidFill>
                  <a:srgbClr val="FF0000"/>
                </a:solidFill>
              </a:rPr>
              <a:t>解得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h</a:t>
            </a:r>
            <a:r>
              <a:rPr altLang="zh-CN" baseline="-25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h</a:t>
            </a:r>
            <a:r>
              <a:rPr altLang="zh-CN" baseline="-25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>
              <a:lnSpc>
                <a:spcPct val="135000"/>
              </a:lnSpc>
            </a:pPr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kern="100" lang="zh-CN">
                <a:solidFill>
                  <a:srgbClr val="FF0000"/>
                </a:solidFill>
              </a:rPr>
              <a:t>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H</a:t>
            </a:r>
            <a:r>
              <a:rPr altLang="zh-CN" dirty="0" kern="100" lang="zh-CN">
                <a:solidFill>
                  <a:srgbClr val="FF0000"/>
                </a:solidFill>
              </a:rPr>
              <a:t>的坐标为（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）或（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）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6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2"/>
                                        <p:tgtEl>
                                          <p:spTgt spid="10486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7"/>
                                        <p:tgtEl>
                                          <p:spTgt spid="10486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2"/>
                                        <p:tgtEl>
                                          <p:spTgt spid="4194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7"/>
                                        <p:tgtEl>
                                          <p:spTgt spid="10486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32"/>
                                        <p:tgtEl>
                                          <p:spTgt spid="4194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37"/>
                                        <p:tgtEl>
                                          <p:spTgt spid="10486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>
                      <p:stCondLst>
                        <p:cond delay="indefinite"/>
                      </p:stCondLst>
                      <p:childTnLst>
                        <p:par>
                          <p:cTn fill="hold" id="3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42"/>
                                        <p:tgtEl>
                                          <p:spTgt spid="10486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70" grpId="0" build="p"/>
      <p:bldP spid="1048671" grpId="0" build="p"/>
      <p:bldP spid="104867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内容占位符 1"/>
          <p:cNvSpPr>
            <a:spLocks noGrp="1"/>
          </p:cNvSpPr>
          <p:nvPr>
            <p:ph idx="10"/>
          </p:nvPr>
        </p:nvSpPr>
        <p:spPr>
          <a:xfrm>
            <a:off x="399339" y="651825"/>
            <a:ext cx="11337155" cy="5749290"/>
          </a:xfrm>
        </p:spPr>
        <p:txBody>
          <a:bodyPr/>
          <a:p>
            <a:pPr indent="0" lvl="0">
              <a:spcAft>
                <a:spcPts val="0"/>
              </a:spcAft>
            </a:pP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类型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       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线段问题</a:t>
            </a:r>
            <a:endParaRPr altLang="zh-CN" dirty="0" sz="1050" kern="100" lang="zh-CN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 lvl="0">
              <a:spcAft>
                <a:spcPts val="0"/>
              </a:spcAft>
            </a:pP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例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黑体" panose="02010609060101010101" pitchFamily="49" charset="-122"/>
                <a:cs typeface="Courier New" panose="02070309020205020404" pitchFamily="49" charset="0"/>
              </a:rPr>
              <a:t>1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（原创）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在平面直角坐标系中，抛物线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y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altLang="zh-CN" baseline="30000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与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轴交于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两点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A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B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左侧）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，与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y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轴交于点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C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，顶点为点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D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.</a:t>
            </a:r>
            <a:endParaRPr altLang="zh-CN" dirty="0" sz="1050" kern="100" lang="zh-CN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 lvl="0">
              <a:spcAft>
                <a:spcPts val="0"/>
              </a:spcAft>
            </a:pP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【基础图形分析】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1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altLang="zh-CN" b="1" dirty="0" sz="2800" kern="100" lang="en-US" smtClean="0">
                <a:effectLst/>
                <a:latin typeface="宋体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①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点的坐标：点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A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的坐标为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___________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B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的坐标为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__________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C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的坐标为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__________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D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的坐标为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___________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；</a:t>
            </a:r>
            <a:endParaRPr altLang="zh-CN" dirty="0" sz="1050" kern="100" lang="zh-CN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 lvl="0">
              <a:spcAft>
                <a:spcPts val="0"/>
              </a:spcAft>
            </a:pPr>
            <a:r>
              <a:rPr altLang="zh-CN" b="1" dirty="0" sz="2800" kern="100" lang="en-US" smtClean="0">
                <a:effectLst/>
                <a:latin typeface="宋体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②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线段之间的数量关系：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OB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OA</a:t>
            </a:r>
          </a:p>
          <a:p>
            <a:pPr indent="0" lvl="0">
              <a:spcAft>
                <a:spcPts val="0"/>
              </a:spcAft>
            </a:pP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之间的数量关系为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OB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＝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__________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endParaRPr altLang="zh-CN" b="1" dirty="0" sz="2800" kern="100" lang="en-US" smtClean="0"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0" lvl="0">
              <a:spcAft>
                <a:spcPts val="0"/>
              </a:spcAft>
            </a:pP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OB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OC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之间的数量关系为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OB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＝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__________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；</a:t>
            </a:r>
            <a:endParaRPr altLang="zh-CN" dirty="0" sz="1050" kern="100" lang="zh-CN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2097163" name="Picture 2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xmlns:r="http://schemas.openxmlformats.org/officeDocument/2006/relationships" r:embed="rId2" cstate="print"/>
          <a:srcRect/>
          <a:stretch>
            <a:fillRect/>
          </a:stretch>
        </p:blipFill>
        <p:spPr bwMode="auto">
          <a:xfrm>
            <a:off x="1213064" y="852007"/>
            <a:ext cx="559562" cy="364366"/>
          </a:xfrm>
          <a:prstGeom prst="rect"/>
          <a:noFill/>
          <a:ln>
            <a:noFill/>
          </a:ln>
        </p:spPr>
      </p:pic>
      <p:sp>
        <p:nvSpPr>
          <p:cNvPr id="1048623" name="矩形 3"/>
          <p:cNvSpPr/>
          <p:nvPr/>
        </p:nvSpPr>
        <p:spPr>
          <a:xfrm>
            <a:off x="9538806" y="6037915"/>
            <a:ext cx="724878" cy="523220"/>
          </a:xfrm>
          <a:prstGeom prst="rect"/>
        </p:spPr>
        <p:txBody>
          <a:bodyPr wrap="none">
            <a:spAutoFit/>
          </a:bodyPr>
          <a:p>
            <a:pPr lvl="0">
              <a:spcAft>
                <a:spcPts val="0"/>
              </a:spcAft>
            </a:pPr>
            <a:r>
              <a:rPr altLang="zh-CN" dirty="0" kern="100" lang="zh-CN">
                <a:cs typeface="Times New Roman" panose="02020603050405020304" pitchFamily="18" charset="0"/>
              </a:rPr>
              <a:t>图</a:t>
            </a:r>
            <a:r>
              <a:rPr altLang="zh-CN" dirty="0" kern="100" lang="en-US">
                <a:cs typeface="Courier New" panose="02070309020205020404" pitchFamily="49" charset="0"/>
              </a:rPr>
              <a:t>1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2097164" name="Picture 2" descr="GD24SXZSJJ3-3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3" cstate="print"/>
          <a:srcRect/>
          <a:stretch>
            <a:fillRect/>
          </a:stretch>
        </p:blipFill>
        <p:spPr bwMode="auto">
          <a:xfrm>
            <a:off x="8966599" y="3944308"/>
            <a:ext cx="1869292" cy="2093607"/>
          </a:xfrm>
          <a:prstGeom prst="rect"/>
          <a:noFill/>
          <a:ln>
            <a:noFill/>
          </a:ln>
        </p:spPr>
      </p:pic>
      <p:sp>
        <p:nvSpPr>
          <p:cNvPr id="1048624" name="矩形 4"/>
          <p:cNvSpPr/>
          <p:nvPr/>
        </p:nvSpPr>
        <p:spPr>
          <a:xfrm>
            <a:off x="9538806" y="2724795"/>
            <a:ext cx="1986441" cy="523220"/>
          </a:xfrm>
          <a:prstGeom prst="rect"/>
        </p:spPr>
        <p:txBody>
          <a:bodyPr wrap="none">
            <a:spAutoFit/>
          </a:bodyPr>
          <a:p>
            <a:r>
              <a:rPr altLang="zh-CN" dirty="0" lang="zh-CN">
                <a:solidFill>
                  <a:srgbClr val="FF0000"/>
                </a:solidFill>
                <a:cs typeface="Times New Roman" panose="02020603050405020304" pitchFamily="18" charset="0"/>
              </a:rPr>
              <a:t>（－</a:t>
            </a:r>
            <a:r>
              <a:rPr altLang="zh-CN" dirty="0" lang="en-US">
                <a:solidFill>
                  <a:srgbClr val="FF0000"/>
                </a:solidFill>
              </a:rPr>
              <a:t>1</a:t>
            </a:r>
            <a:r>
              <a:rPr altLang="zh-CN" dirty="0" lang="zh-CN">
                <a:solidFill>
                  <a:srgbClr val="FF0000"/>
                </a:solidFill>
                <a:cs typeface="Times New Roman" panose="02020603050405020304" pitchFamily="18" charset="0"/>
              </a:rPr>
              <a:t>，</a:t>
            </a:r>
            <a:r>
              <a:rPr altLang="zh-CN" dirty="0" lang="en-US">
                <a:solidFill>
                  <a:srgbClr val="FF0000"/>
                </a:solidFill>
              </a:rPr>
              <a:t>0</a:t>
            </a:r>
            <a:r>
              <a:rPr altLang="zh-CN" dirty="0" lang="zh-CN" smtClean="0">
                <a:solidFill>
                  <a:srgbClr val="FF0000"/>
                </a:solidFill>
                <a:cs typeface="Times New Roman" panose="02020603050405020304" pitchFamily="18" charset="0"/>
              </a:rPr>
              <a:t>）</a:t>
            </a:r>
            <a:endParaRPr altLang="en-US" dirty="0" lang="zh-CN"/>
          </a:p>
        </p:txBody>
      </p:sp>
      <p:sp>
        <p:nvSpPr>
          <p:cNvPr id="1048625" name="矩形 5"/>
          <p:cNvSpPr/>
          <p:nvPr/>
        </p:nvSpPr>
        <p:spPr>
          <a:xfrm>
            <a:off x="2805029" y="3344870"/>
            <a:ext cx="1656079" cy="510540"/>
          </a:xfrm>
          <a:prstGeom prst="rect"/>
        </p:spPr>
        <p:txBody>
          <a:bodyPr wrap="none">
            <a:spAutoFit/>
          </a:bodyPr>
          <a:p>
            <a:r>
              <a:rPr altLang="zh-CN" dirty="0" lang="zh-CN">
                <a:solidFill>
                  <a:srgbClr val="FF0000"/>
                </a:solidFill>
                <a:cs typeface="Times New Roman" panose="02020603050405020304" pitchFamily="18" charset="0"/>
              </a:rPr>
              <a:t>（</a:t>
            </a:r>
            <a:r>
              <a:rPr altLang="zh-CN" dirty="0" lang="en-US">
                <a:solidFill>
                  <a:srgbClr val="FF0000"/>
                </a:solidFill>
              </a:rPr>
              <a:t>3</a:t>
            </a:r>
            <a:r>
              <a:rPr altLang="zh-CN" dirty="0" lang="zh-CN">
                <a:solidFill>
                  <a:srgbClr val="FF0000"/>
                </a:solidFill>
                <a:cs typeface="Times New Roman" panose="02020603050405020304" pitchFamily="18" charset="0"/>
              </a:rPr>
              <a:t>，</a:t>
            </a:r>
            <a:r>
              <a:rPr altLang="zh-CN" dirty="0" lang="en-US">
                <a:solidFill>
                  <a:srgbClr val="FF0000"/>
                </a:solidFill>
              </a:rPr>
              <a:t>0</a:t>
            </a:r>
            <a:r>
              <a:rPr altLang="zh-CN" dirty="0" lang="zh-CN">
                <a:solidFill>
                  <a:srgbClr val="FF0000"/>
                </a:solidFill>
                <a:cs typeface="Times New Roman" panose="02020603050405020304" pitchFamily="18" charset="0"/>
              </a:rPr>
              <a:t>）</a:t>
            </a:r>
            <a:endParaRPr altLang="en-US" dirty="0" lang="zh-CN"/>
          </a:p>
        </p:txBody>
      </p:sp>
      <p:sp>
        <p:nvSpPr>
          <p:cNvPr id="1048626" name="矩形 6"/>
          <p:cNvSpPr/>
          <p:nvPr/>
        </p:nvSpPr>
        <p:spPr>
          <a:xfrm>
            <a:off x="7090424" y="3344870"/>
            <a:ext cx="1986441" cy="523220"/>
          </a:xfrm>
          <a:prstGeom prst="rect"/>
        </p:spPr>
        <p:txBody>
          <a:bodyPr wrap="none">
            <a:spAutoFit/>
          </a:bodyPr>
          <a:p>
            <a:r>
              <a:rPr altLang="zh-CN" dirty="0" lang="zh-CN">
                <a:solidFill>
                  <a:srgbClr val="FF0000"/>
                </a:solidFill>
                <a:cs typeface="Times New Roman" panose="02020603050405020304" pitchFamily="18" charset="0"/>
              </a:rPr>
              <a:t>（</a:t>
            </a:r>
            <a:r>
              <a:rPr altLang="zh-CN" dirty="0" lang="en-US">
                <a:solidFill>
                  <a:srgbClr val="FF0000"/>
                </a:solidFill>
              </a:rPr>
              <a:t>0</a:t>
            </a:r>
            <a:r>
              <a:rPr altLang="zh-CN" dirty="0" lang="zh-CN">
                <a:solidFill>
                  <a:srgbClr val="FF0000"/>
                </a:solidFill>
                <a:cs typeface="Times New Roman" panose="02020603050405020304" pitchFamily="18" charset="0"/>
              </a:rPr>
              <a:t>，－</a:t>
            </a:r>
            <a:r>
              <a:rPr altLang="zh-CN" dirty="0" lang="en-US">
                <a:solidFill>
                  <a:srgbClr val="FF0000"/>
                </a:solidFill>
              </a:rPr>
              <a:t>3</a:t>
            </a:r>
            <a:r>
              <a:rPr altLang="zh-CN" dirty="0" lang="zh-CN">
                <a:solidFill>
                  <a:srgbClr val="FF0000"/>
                </a:solidFill>
                <a:cs typeface="Times New Roman" panose="02020603050405020304" pitchFamily="18" charset="0"/>
              </a:rPr>
              <a:t>）</a:t>
            </a:r>
            <a:endParaRPr altLang="en-US" dirty="0" lang="zh-CN"/>
          </a:p>
        </p:txBody>
      </p:sp>
      <p:sp>
        <p:nvSpPr>
          <p:cNvPr id="1048627" name="矩形 7"/>
          <p:cNvSpPr/>
          <p:nvPr/>
        </p:nvSpPr>
        <p:spPr>
          <a:xfrm>
            <a:off x="457465" y="3964316"/>
            <a:ext cx="1986441" cy="523220"/>
          </a:xfrm>
          <a:prstGeom prst="rect"/>
        </p:spPr>
        <p:txBody>
          <a:bodyPr wrap="none">
            <a:spAutoFit/>
          </a:bodyPr>
          <a:p>
            <a:r>
              <a:rPr altLang="zh-CN" dirty="0" lang="zh-CN">
                <a:solidFill>
                  <a:srgbClr val="FF0000"/>
                </a:solidFill>
                <a:cs typeface="Times New Roman" panose="02020603050405020304" pitchFamily="18" charset="0"/>
              </a:rPr>
              <a:t>（</a:t>
            </a:r>
            <a:r>
              <a:rPr altLang="zh-CN" dirty="0" lang="en-US">
                <a:solidFill>
                  <a:srgbClr val="FF0000"/>
                </a:solidFill>
              </a:rPr>
              <a:t>1</a:t>
            </a:r>
            <a:r>
              <a:rPr altLang="zh-CN" dirty="0" lang="zh-CN">
                <a:solidFill>
                  <a:srgbClr val="FF0000"/>
                </a:solidFill>
                <a:cs typeface="Times New Roman" panose="02020603050405020304" pitchFamily="18" charset="0"/>
              </a:rPr>
              <a:t>，－</a:t>
            </a:r>
            <a:r>
              <a:rPr altLang="zh-CN" dirty="0" lang="en-US">
                <a:solidFill>
                  <a:srgbClr val="FF0000"/>
                </a:solidFill>
              </a:rPr>
              <a:t>4</a:t>
            </a:r>
            <a:r>
              <a:rPr altLang="zh-CN" dirty="0" lang="zh-CN">
                <a:solidFill>
                  <a:srgbClr val="FF0000"/>
                </a:solidFill>
                <a:cs typeface="Times New Roman" panose="02020603050405020304" pitchFamily="18" charset="0"/>
              </a:rPr>
              <a:t>）</a:t>
            </a:r>
            <a:endParaRPr altLang="en-US" dirty="0" lang="zh-CN"/>
          </a:p>
        </p:txBody>
      </p:sp>
      <p:sp>
        <p:nvSpPr>
          <p:cNvPr id="1048628" name="矩形 8"/>
          <p:cNvSpPr/>
          <p:nvPr/>
        </p:nvSpPr>
        <p:spPr>
          <a:xfrm>
            <a:off x="4430795" y="5262890"/>
            <a:ext cx="862737" cy="523220"/>
          </a:xfrm>
          <a:prstGeom prst="rect"/>
        </p:spPr>
        <p:txBody>
          <a:bodyPr wrap="none">
            <a:spAutoFit/>
          </a:bodyPr>
          <a:p>
            <a:r>
              <a:rPr altLang="zh-CN" dirty="0" lang="en-US">
                <a:solidFill>
                  <a:srgbClr val="FF0000"/>
                </a:solidFill>
              </a:rPr>
              <a:t>3</a:t>
            </a:r>
            <a:r>
              <a:rPr altLang="zh-CN" dirty="0" i="1" lang="en-US">
                <a:solidFill>
                  <a:srgbClr val="FF0000"/>
                </a:solidFill>
              </a:rPr>
              <a:t>OA</a:t>
            </a:r>
            <a:endParaRPr altLang="en-US" dirty="0" lang="zh-CN"/>
          </a:p>
        </p:txBody>
      </p:sp>
      <p:sp>
        <p:nvSpPr>
          <p:cNvPr id="1048629" name="矩形 9"/>
          <p:cNvSpPr/>
          <p:nvPr/>
        </p:nvSpPr>
        <p:spPr>
          <a:xfrm>
            <a:off x="5879812" y="5923290"/>
            <a:ext cx="683200" cy="523220"/>
          </a:xfrm>
          <a:prstGeom prst="rect"/>
        </p:spPr>
        <p:txBody>
          <a:bodyPr wrap="none">
            <a:spAutoFit/>
          </a:bodyPr>
          <a:p>
            <a:r>
              <a:rPr altLang="zh-CN" dirty="0" i="1" lang="en-US">
                <a:solidFill>
                  <a:srgbClr val="FF0000"/>
                </a:solidFill>
              </a:rPr>
              <a:t>OC</a:t>
            </a:r>
            <a:endParaRPr altLang="en-US" dirty="0" lang="zh-CN"/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6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2"/>
                                        <p:tgtEl>
                                          <p:spTgt spid="1048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7"/>
                                        <p:tgtEl>
                                          <p:spTgt spid="1048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2"/>
                                        <p:tgtEl>
                                          <p:spTgt spid="1048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7"/>
                                        <p:tgtEl>
                                          <p:spTgt spid="104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32"/>
                                        <p:tgtEl>
                                          <p:spTgt spid="1048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24" grpId="0" build="p"/>
      <p:bldP spid="1048625" grpId="0" build="p"/>
      <p:bldP spid="1048626" grpId="0" build="p"/>
      <p:bldP spid="1048627" grpId="0" build="p"/>
      <p:bldP spid="1048628" grpId="0" build="p"/>
      <p:bldP spid="104862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内容占位符 1"/>
          <p:cNvSpPr>
            <a:spLocks noGrp="1"/>
          </p:cNvSpPr>
          <p:nvPr>
            <p:ph idx="10"/>
          </p:nvPr>
        </p:nvSpPr>
        <p:spPr>
          <a:xfrm>
            <a:off x="412039" y="634035"/>
            <a:ext cx="11337155" cy="2606039"/>
          </a:xfrm>
        </p:spPr>
        <p:txBody>
          <a:bodyPr/>
          <a:p>
            <a:pPr indent="713740" lvl="0">
              <a:spcAft>
                <a:spcPts val="0"/>
              </a:spcAft>
            </a:pPr>
            <a:r>
              <a:rPr altLang="zh-CN" b="1" dirty="0" sz="2800" kern="100" lang="en-US" smtClean="0">
                <a:effectLst/>
                <a:latin typeface="宋体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③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线段长度：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AC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＝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__________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OD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＝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__________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BD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＝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__________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BC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＝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__________.</a:t>
            </a:r>
          </a:p>
          <a:p>
            <a:pPr indent="713740" lvl="0">
              <a:spcAft>
                <a:spcPts val="0"/>
              </a:spcAft>
            </a:pP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【设计思路】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本题以线段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BC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为例，设计动点，研究与线段相关的问题．（也可选择其他线段进行练习）</a:t>
            </a:r>
            <a:endParaRPr altLang="zh-CN" dirty="0" sz="1050" kern="100" lang="zh-CN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1048631" name="矩形 2"/>
          <p:cNvSpPr/>
          <p:nvPr/>
        </p:nvSpPr>
        <p:spPr>
          <a:xfrm>
            <a:off x="9538806" y="6037915"/>
            <a:ext cx="724878" cy="523220"/>
          </a:xfrm>
          <a:prstGeom prst="rect"/>
        </p:spPr>
        <p:txBody>
          <a:bodyPr wrap="none">
            <a:spAutoFit/>
          </a:bodyPr>
          <a:p>
            <a:pPr lvl="0">
              <a:spcAft>
                <a:spcPts val="0"/>
              </a:spcAft>
            </a:pPr>
            <a:r>
              <a:rPr altLang="zh-CN" dirty="0" kern="100" lang="zh-CN">
                <a:cs typeface="Times New Roman" panose="02020603050405020304" pitchFamily="18" charset="0"/>
              </a:rPr>
              <a:t>图</a:t>
            </a:r>
            <a:r>
              <a:rPr altLang="zh-CN" dirty="0" kern="100" lang="en-US">
                <a:cs typeface="Courier New" panose="02070309020205020404" pitchFamily="49" charset="0"/>
              </a:rPr>
              <a:t>1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2097165" name="Picture 2" descr="GD24SXZSJJ3-3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8966599" y="3944308"/>
            <a:ext cx="1869292" cy="2093607"/>
          </a:xfrm>
          <a:prstGeom prst="rect"/>
          <a:noFill/>
          <a:ln>
            <a:noFill/>
          </a:ln>
        </p:spPr>
      </p:pic>
      <p:graphicFrame>
        <p:nvGraphicFramePr>
          <p:cNvPr id="4194304" name="对象 4"/>
          <p:cNvGraphicFramePr>
            <a:graphicFrameLocks noChangeAspect="1"/>
          </p:cNvGraphicFramePr>
          <p:nvPr/>
        </p:nvGraphicFramePr>
        <p:xfrm>
          <a:off x="4714875" y="714375"/>
          <a:ext cx="90011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2" spid="_x0000_s8218" imgH="603880" imgW="8993984" progId="Word.Document.12">
                  <p:embed/>
                </p:oleObj>
              </mc:Choice>
              <mc:Fallback>
                <p:oleObj name="文档" r:id="rId2" spid="" imgH="603880" imgW="8993984" progId="Word.Document.12">
                  <p:embed/>
                  <p:pic>
                    <p:nvPicPr>
                      <p:cNvPr id="2097166" name="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3"/>
                      <a:stretch>
                        <a:fillRect/>
                      </a:stretch>
                    </p:blipFill>
                    <p:spPr>
                      <a:xfrm>
                        <a:off x="4714875" y="714375"/>
                        <a:ext cx="9001125" cy="600075"/>
                      </a:xfrm>
                      <a:prstGeom prst="rect"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4305" name="对象 5"/>
          <p:cNvGraphicFramePr>
            <a:graphicFrameLocks noChangeAspect="1"/>
          </p:cNvGraphicFramePr>
          <p:nvPr/>
        </p:nvGraphicFramePr>
        <p:xfrm>
          <a:off x="8156575" y="706504"/>
          <a:ext cx="111188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4" spid="_x0000_s8219" imgH="593103" imgW="11118325" progId="Word.Document.12">
                  <p:embed/>
                </p:oleObj>
              </mc:Choice>
              <mc:Fallback>
                <p:oleObj name="文档" r:id="rId4" spid="" imgH="593103" imgW="11118325" progId="Word.Document.12">
                  <p:embed/>
                  <p:pic>
                    <p:nvPicPr>
                      <p:cNvPr id="2097167" name="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5"/>
                      <a:stretch>
                        <a:fillRect/>
                      </a:stretch>
                    </p:blipFill>
                    <p:spPr>
                      <a:xfrm>
                        <a:off x="8156575" y="706504"/>
                        <a:ext cx="11118850" cy="593725"/>
                      </a:xfrm>
                      <a:prstGeom prst="rect"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4306" name="对象 6"/>
          <p:cNvGraphicFramePr>
            <a:graphicFrameLocks noChangeAspect="1"/>
          </p:cNvGraphicFramePr>
          <p:nvPr/>
        </p:nvGraphicFramePr>
        <p:xfrm>
          <a:off x="156431" y="1337447"/>
          <a:ext cx="111188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6" spid="_x0000_s8220" imgH="593103" imgW="11118325" progId="Word.Document.12">
                  <p:embed/>
                </p:oleObj>
              </mc:Choice>
              <mc:Fallback>
                <p:oleObj name="文档" r:id="rId6" spid="" imgH="593103" imgW="11118325" progId="Word.Document.12">
                  <p:embed/>
                  <p:pic>
                    <p:nvPicPr>
                      <p:cNvPr id="2097168" name="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7"/>
                      <a:stretch>
                        <a:fillRect/>
                      </a:stretch>
                    </p:blipFill>
                    <p:spPr>
                      <a:xfrm>
                        <a:off x="156431" y="1337447"/>
                        <a:ext cx="11118850" cy="593725"/>
                      </a:xfrm>
                      <a:prstGeom prst="rect"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4307" name="对象 7"/>
          <p:cNvGraphicFramePr>
            <a:graphicFrameLocks noChangeAspect="1"/>
          </p:cNvGraphicFramePr>
          <p:nvPr/>
        </p:nvGraphicFramePr>
        <p:xfrm>
          <a:off x="3125662" y="1322321"/>
          <a:ext cx="111188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8" spid="_x0000_s8221" imgH="593103" imgW="11118325" progId="Word.Document.12">
                  <p:embed/>
                </p:oleObj>
              </mc:Choice>
              <mc:Fallback>
                <p:oleObj name="文档" r:id="rId8" spid="" imgH="593103" imgW="11118325" progId="Word.Document.12">
                  <p:embed/>
                  <p:pic>
                    <p:nvPicPr>
                      <p:cNvPr id="2097169" name="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9"/>
                      <a:stretch>
                        <a:fillRect/>
                      </a:stretch>
                    </p:blipFill>
                    <p:spPr>
                      <a:xfrm>
                        <a:off x="3125662" y="1322321"/>
                        <a:ext cx="11118850" cy="593725"/>
                      </a:xfrm>
                      <a:prstGeom prst="rect"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4194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2"/>
                                        <p:tgtEl>
                                          <p:spTgt spid="4194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7"/>
                                        <p:tgtEl>
                                          <p:spTgt spid="419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2"/>
                                        <p:tgtEl>
                                          <p:spTgt spid="4194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内容占位符 1"/>
          <p:cNvSpPr>
            <a:spLocks noGrp="1"/>
          </p:cNvSpPr>
          <p:nvPr>
            <p:ph idx="10"/>
          </p:nvPr>
        </p:nvSpPr>
        <p:spPr>
          <a:xfrm>
            <a:off x="412039" y="634035"/>
            <a:ext cx="11337155" cy="1977390"/>
          </a:xfrm>
        </p:spPr>
        <p:txBody>
          <a:bodyPr/>
          <a:p>
            <a:pPr indent="713740" lvl="0">
              <a:spcAft>
                <a:spcPts val="0"/>
              </a:spcAft>
            </a:pP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【题干补充内容】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如图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P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在线段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BC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上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（不与点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B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C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重合）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，过点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P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作直线</a:t>
            </a:r>
            <a:r>
              <a:rPr altLang="zh-CN" b="1" dirty="0" sz="2800" i="1" kern="100" lang="en-US" err="1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PM</a:t>
            </a:r>
            <a:r>
              <a:rPr altLang="zh-CN" b="1" dirty="0" sz="2800" kern="100" lang="en-US" err="1" smtClean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⊥</a:t>
            </a:r>
            <a:r>
              <a:rPr altLang="zh-CN" b="1" dirty="0" sz="2800" i="1" kern="100" lang="en-US" err="1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轴于点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M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，交抛物线于点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N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.</a:t>
            </a:r>
          </a:p>
          <a:p>
            <a:pPr indent="713740" lvl="0">
              <a:spcAft>
                <a:spcPts val="0"/>
              </a:spcAft>
            </a:pP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（给坐标求线段长）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若点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P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的横坐标为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，求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PN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的长；</a:t>
            </a:r>
          </a:p>
        </p:txBody>
      </p:sp>
      <p:sp>
        <p:nvSpPr>
          <p:cNvPr id="1048633" name="矩形 2"/>
          <p:cNvSpPr/>
          <p:nvPr/>
        </p:nvSpPr>
        <p:spPr>
          <a:xfrm>
            <a:off x="10607301" y="4633130"/>
            <a:ext cx="724878" cy="523220"/>
          </a:xfrm>
          <a:prstGeom prst="rect"/>
        </p:spPr>
        <p:txBody>
          <a:bodyPr wrap="none">
            <a:spAutoFit/>
          </a:bodyPr>
          <a:p>
            <a:pPr lvl="0">
              <a:spcAft>
                <a:spcPts val="0"/>
              </a:spcAft>
            </a:pPr>
            <a:r>
              <a:rPr altLang="zh-CN" dirty="0" kern="100" lang="zh-CN">
                <a:cs typeface="Times New Roman" panose="02020603050405020304" pitchFamily="18" charset="0"/>
              </a:rPr>
              <a:t>图</a:t>
            </a:r>
            <a:r>
              <a:rPr altLang="zh-CN" dirty="0" kern="100" lang="en-US">
                <a:cs typeface="Courier New" panose="02070309020205020404" pitchFamily="49" charset="0"/>
              </a:rPr>
              <a:t>2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2097174" name="Picture 2" descr="SZ24SXZSGT1-4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10024818" y="2507081"/>
            <a:ext cx="1935128" cy="2167343"/>
          </a:xfrm>
          <a:prstGeom prst="rect"/>
          <a:noFill/>
          <a:ln>
            <a:noFill/>
          </a:ln>
        </p:spPr>
      </p:pic>
      <p:sp>
        <p:nvSpPr>
          <p:cNvPr id="1048634" name="内容占位符 1"/>
          <p:cNvSpPr txBox="1"/>
          <p:nvPr/>
        </p:nvSpPr>
        <p:spPr>
          <a:xfrm>
            <a:off x="412039" y="2601805"/>
            <a:ext cx="11337155" cy="2595839"/>
          </a:xfrm>
          <a:prstGeom prst="rect"/>
        </p:spPr>
        <p:txBody>
          <a:bodyPr wrap="square">
            <a:spAutoFit/>
          </a:bodyPr>
          <a:lstStyle>
            <a:lvl1pPr algn="just" defTabSz="2955925" fontAlgn="base" hangingPunct="1" indent="72009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baseline="0" b="1" sz="2800" kern="200" spc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  <a:lvl2pPr algn="l" defTabSz="952500" fontAlgn="base" indent="0" marL="4572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tabLst>
                <a:tab algn="l" pos="1676400"/>
              </a:tabLst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algn="l" defTabSz="952500" fontAlgn="base" indent="0" marL="9144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algn="l" defTabSz="952500" fontAlgn="base" indent="0" marL="13716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algn="l" defTabSz="952500" fontAlgn="base" indent="0" marL="18288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algn="l" defTabSz="953135" eaLnBrk="1" hangingPunct="1" indent="-237490" latinLnBrk="0" marL="262001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53135" eaLnBrk="1" hangingPunct="1" indent="-237490" latinLnBrk="0" marL="309626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53135" eaLnBrk="1" hangingPunct="1" indent="-237490" latinLnBrk="0" marL="357314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53135" eaLnBrk="1" hangingPunct="1" indent="-237490" latinLnBrk="0" marL="404939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713740"/>
            <a:r>
              <a:rPr altLang="zh-CN" dirty="0" kern="100" lang="zh-CN">
                <a:solidFill>
                  <a:srgbClr val="FF0000"/>
                </a:solidFill>
                <a:ea typeface="黑体" panose="02010609060101010101" pitchFamily="49" charset="-122"/>
              </a:rPr>
              <a:t>解</a:t>
            </a:r>
            <a:r>
              <a:rPr altLang="zh-CN" dirty="0" kern="100" lang="zh-CN" smtClean="0">
                <a:solidFill>
                  <a:srgbClr val="FF0000"/>
                </a:solidFill>
                <a:ea typeface="黑体" panose="02010609060101010101" pitchFamily="49" charset="-122"/>
              </a:rPr>
              <a:t>：</a:t>
            </a:r>
            <a:r>
              <a:rPr altLang="zh-CN" dirty="0" kern="100" lang="zh-CN" smtClean="0">
                <a:solidFill>
                  <a:srgbClr val="FF0000"/>
                </a:solidFill>
              </a:rPr>
              <a:t>将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代入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，得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zh-CN">
                <a:solidFill>
                  <a:srgbClr val="FF0000"/>
                </a:solidFill>
              </a:rPr>
              <a:t>解得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baseline="-25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baseline="-25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＝－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，即点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（－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），点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B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）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zh-CN">
                <a:solidFill>
                  <a:srgbClr val="FF0000"/>
                </a:solidFill>
              </a:rPr>
              <a:t>将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代入，得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，即点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C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，－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zh-CN">
                <a:solidFill>
                  <a:srgbClr val="FF0000"/>
                </a:solidFill>
              </a:rPr>
              <a:t>设直线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BC</a:t>
            </a:r>
            <a:r>
              <a:rPr altLang="zh-CN" dirty="0" kern="100" lang="zh-CN">
                <a:solidFill>
                  <a:srgbClr val="FF0000"/>
                </a:solidFill>
              </a:rPr>
              <a:t>的解析式为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 err="1">
                <a:solidFill>
                  <a:srgbClr val="FF0000"/>
                </a:solidFill>
                <a:cs typeface="Courier New" panose="02070309020205020404" pitchFamily="49" charset="0"/>
              </a:rPr>
              <a:t>kx</a:t>
            </a:r>
            <a:r>
              <a:rPr altLang="zh-CN" dirty="0" kern="100" lang="zh-CN">
                <a:solidFill>
                  <a:srgbClr val="FF0000"/>
                </a:solidFill>
              </a:rPr>
              <a:t>＋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b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graphicFrame>
        <p:nvGraphicFramePr>
          <p:cNvPr id="4194308" name="对象 3"/>
          <p:cNvGraphicFramePr>
            <a:graphicFrameLocks noChangeAspect="1"/>
          </p:cNvGraphicFramePr>
          <p:nvPr/>
        </p:nvGraphicFramePr>
        <p:xfrm>
          <a:off x="521191" y="4998939"/>
          <a:ext cx="111188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2" spid="_x0000_s2057" imgH="1255538" imgW="11118325" progId="Word.Document.12">
                  <p:embed/>
                </p:oleObj>
              </mc:Choice>
              <mc:Fallback>
                <p:oleObj name="文档" r:id="rId2" spid="" imgH="1255538" imgW="11118325" progId="Word.Document.12">
                  <p:embed/>
                  <p:pic>
                    <p:nvPicPr>
                      <p:cNvPr id="2097175" name="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3"/>
                      <a:stretch>
                        <a:fillRect/>
                      </a:stretch>
                    </p:blipFill>
                    <p:spPr>
                      <a:xfrm>
                        <a:off x="521191" y="4998939"/>
                        <a:ext cx="11118850" cy="1255713"/>
                      </a:xfrm>
                      <a:prstGeom prst="rect"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8635" name="内容占位符 1"/>
          <p:cNvSpPr txBox="1"/>
          <p:nvPr/>
        </p:nvSpPr>
        <p:spPr>
          <a:xfrm>
            <a:off x="412039" y="5722701"/>
            <a:ext cx="11337155" cy="720089"/>
          </a:xfrm>
          <a:prstGeom prst="rect"/>
        </p:spPr>
        <p:txBody>
          <a:bodyPr wrap="square">
            <a:spAutoFit/>
          </a:bodyPr>
          <a:lstStyle>
            <a:lvl1pPr algn="just" defTabSz="2955925" fontAlgn="base" hangingPunct="1" indent="72009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baseline="0" b="1" sz="2800" kern="200" spc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  <a:lvl2pPr algn="l" defTabSz="952500" fontAlgn="base" indent="0" marL="4572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tabLst>
                <a:tab algn="l" pos="1676400"/>
              </a:tabLst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algn="l" defTabSz="952500" fontAlgn="base" indent="0" marL="9144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algn="l" defTabSz="952500" fontAlgn="base" indent="0" marL="13716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algn="l" defTabSz="952500" fontAlgn="base" indent="0" marL="18288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algn="l" defTabSz="953135" eaLnBrk="1" hangingPunct="1" indent="-237490" latinLnBrk="0" marL="262001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53135" eaLnBrk="1" hangingPunct="1" indent="-237490" latinLnBrk="0" marL="309626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53135" eaLnBrk="1" hangingPunct="1" indent="-237490" latinLnBrk="0" marL="357314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53135" eaLnBrk="1" hangingPunct="1" indent="-237490" latinLnBrk="0" marL="404939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713740"/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kern="100" lang="zh-CN">
                <a:solidFill>
                  <a:srgbClr val="FF0000"/>
                </a:solidFill>
              </a:rPr>
              <a:t>直线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BC</a:t>
            </a:r>
            <a:r>
              <a:rPr altLang="zh-CN" dirty="0" kern="100" lang="zh-CN">
                <a:solidFill>
                  <a:srgbClr val="FF0000"/>
                </a:solidFill>
              </a:rPr>
              <a:t>的解析式为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en-US" smtClean="0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2"/>
                                        <p:tgtEl>
                                          <p:spTgt spid="10486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7"/>
                                        <p:tgtEl>
                                          <p:spTgt spid="10486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2"/>
                                        <p:tgtEl>
                                          <p:spTgt spid="10486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7"/>
                                        <p:tgtEl>
                                          <p:spTgt spid="4194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32"/>
                                        <p:tgtEl>
                                          <p:spTgt spid="1048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34" grpId="0" build="p"/>
      <p:bldP spid="104863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内容占位符 1"/>
          <p:cNvSpPr>
            <a:spLocks noGrp="1"/>
          </p:cNvSpPr>
          <p:nvPr>
            <p:ph idx="10"/>
          </p:nvPr>
        </p:nvSpPr>
        <p:spPr>
          <a:xfrm>
            <a:off x="412039" y="1777035"/>
            <a:ext cx="11337155" cy="3863340"/>
          </a:xfrm>
        </p:spPr>
        <p:txBody>
          <a:bodyPr/>
          <a:p>
            <a:pPr algn="l" defTabSz="1209675" eaLnBrk="0" hangingPunct="0" indent="713740" lvl="0">
              <a:spcBef>
                <a:spcPct val="0"/>
              </a:spcBef>
              <a:spcAft>
                <a:spcPct val="0"/>
              </a:spcAft>
            </a:pPr>
            <a:r>
              <a:rPr altLang="zh-CN" dirty="0" kern="100" lang="zh-CN">
                <a:solidFill>
                  <a:srgbClr val="FF0000"/>
                </a:solidFill>
              </a:rPr>
              <a:t>将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代入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，得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en-US" smtClean="0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</a:p>
          <a:p>
            <a:pPr algn="l" defTabSz="1209675" eaLnBrk="0" hangingPunct="0" indent="713740" lvl="0">
              <a:spcBef>
                <a:spcPct val="0"/>
              </a:spcBef>
              <a:spcAft>
                <a:spcPct val="0"/>
              </a:spcAft>
            </a:pPr>
            <a:r>
              <a:rPr altLang="zh-CN" dirty="0" kern="100" lang="en-US" smtClean="0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kern="100" lang="zh-CN">
                <a:solidFill>
                  <a:srgbClr val="FF0000"/>
                </a:solidFill>
              </a:rPr>
              <a:t>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P</a:t>
            </a:r>
            <a:r>
              <a:rPr altLang="zh-CN" dirty="0" kern="100" lang="zh-CN">
                <a:solidFill>
                  <a:srgbClr val="FF0000"/>
                </a:solidFill>
              </a:rPr>
              <a:t>的坐标为（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，－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）．</a:t>
            </a:r>
            <a:endParaRPr altLang="zh-CN" dirty="0" sz="1050" kern="100" lang="zh-CN">
              <a:solidFill>
                <a:srgbClr val="000000"/>
              </a:solidFill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algn="l" defTabSz="1209675" eaLnBrk="0" hangingPunct="0" indent="713740" lvl="0">
              <a:spcBef>
                <a:spcPct val="0"/>
              </a:spcBef>
              <a:spcAft>
                <a:spcPct val="0"/>
              </a:spcAft>
            </a:pPr>
            <a:r>
              <a:rPr altLang="zh-CN" dirty="0" kern="100" lang="zh-CN">
                <a:solidFill>
                  <a:srgbClr val="FF0000"/>
                </a:solidFill>
              </a:rPr>
              <a:t>将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代入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，得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3.</a:t>
            </a:r>
            <a:endParaRPr altLang="zh-CN" dirty="0" sz="1050" kern="100" lang="zh-CN">
              <a:solidFill>
                <a:srgbClr val="000000"/>
              </a:solidFill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algn="l" defTabSz="1209675" eaLnBrk="0" hangingPunct="0" indent="713740" lvl="0">
              <a:spcBef>
                <a:spcPct val="0"/>
              </a:spcBef>
              <a:spcAft>
                <a:spcPct val="0"/>
              </a:spcAft>
            </a:pPr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kern="100" lang="zh-CN">
                <a:solidFill>
                  <a:srgbClr val="FF0000"/>
                </a:solidFill>
              </a:rPr>
              <a:t>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N</a:t>
            </a:r>
            <a:r>
              <a:rPr altLang="zh-CN" dirty="0" kern="100" lang="zh-CN">
                <a:solidFill>
                  <a:srgbClr val="FF0000"/>
                </a:solidFill>
              </a:rPr>
              <a:t>的坐标为（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，－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</a:t>
            </a:r>
            <a:r>
              <a:rPr altLang="zh-CN" dirty="0" kern="100" lang="en-US" smtClean="0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</a:p>
          <a:p>
            <a:pPr algn="l" defTabSz="1209675" eaLnBrk="0" hangingPunct="0" indent="713740" lvl="0">
              <a:spcBef>
                <a:spcPct val="0"/>
              </a:spcBef>
              <a:spcAft>
                <a:spcPct val="0"/>
              </a:spcAft>
            </a:pPr>
            <a:r>
              <a:rPr altLang="zh-CN" dirty="0" kern="100" lang="en-US" smtClean="0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PN</a:t>
            </a:r>
            <a:r>
              <a:rPr altLang="zh-CN" dirty="0" kern="100" lang="zh-CN">
                <a:solidFill>
                  <a:srgbClr val="FF0000"/>
                </a:solidFill>
              </a:rPr>
              <a:t>＝－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－（－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2.</a:t>
            </a:r>
            <a:endParaRPr altLang="zh-CN" dirty="0" sz="1050" kern="100" lang="zh-CN">
              <a:solidFill>
                <a:srgbClr val="000000"/>
              </a:solidFill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endParaRPr altLang="en-US" dirty="0" lang="zh-CN"/>
          </a:p>
        </p:txBody>
      </p:sp>
      <p:sp>
        <p:nvSpPr>
          <p:cNvPr id="1048637" name="矩形 2"/>
          <p:cNvSpPr/>
          <p:nvPr/>
        </p:nvSpPr>
        <p:spPr>
          <a:xfrm>
            <a:off x="10072206" y="4856490"/>
            <a:ext cx="724878" cy="523220"/>
          </a:xfrm>
          <a:prstGeom prst="rect"/>
        </p:spPr>
        <p:txBody>
          <a:bodyPr wrap="none">
            <a:spAutoFit/>
          </a:bodyPr>
          <a:p>
            <a:pPr lvl="0">
              <a:spcAft>
                <a:spcPts val="0"/>
              </a:spcAft>
            </a:pPr>
            <a:r>
              <a:rPr altLang="zh-CN" dirty="0" kern="100" lang="zh-CN">
                <a:cs typeface="Times New Roman" panose="02020603050405020304" pitchFamily="18" charset="0"/>
              </a:rPr>
              <a:t>图</a:t>
            </a:r>
            <a:r>
              <a:rPr altLang="zh-CN" dirty="0" kern="100" lang="en-US">
                <a:cs typeface="Courier New" panose="02070309020205020404" pitchFamily="49" charset="0"/>
              </a:rPr>
              <a:t>2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2097177" name="Picture 2" descr="SZ24SXZSGT1-4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9318236" y="2260600"/>
            <a:ext cx="2113360" cy="2366963"/>
          </a:xfrm>
          <a:prstGeom prst="rect"/>
          <a:noFill/>
          <a:ln>
            <a:noFill/>
          </a:ln>
        </p:spPr>
      </p:pic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2"/>
                                        <p:tgtEl>
                                          <p:spTgt spid="1048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7"/>
                                        <p:tgtEl>
                                          <p:spTgt spid="1048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2"/>
                                        <p:tgtEl>
                                          <p:spTgt spid="10486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7"/>
                                        <p:tgtEl>
                                          <p:spTgt spid="1048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3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内容占位符 1"/>
          <p:cNvSpPr>
            <a:spLocks noGrp="1"/>
          </p:cNvSpPr>
          <p:nvPr>
            <p:ph idx="10"/>
          </p:nvPr>
        </p:nvSpPr>
        <p:spPr/>
        <p:txBody>
          <a:bodyPr/>
          <a:p>
            <a:pPr lvl="0"/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（给线段长求坐标）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若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PN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，求点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P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的坐标；</a:t>
            </a:r>
          </a:p>
        </p:txBody>
      </p:sp>
      <p:sp>
        <p:nvSpPr>
          <p:cNvPr id="1048639" name="标题 2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4013" cy="1325563"/>
          </a:xfrm>
          <a:prstGeom prst="rect"/>
        </p:spPr>
        <p:txBody>
          <a:bodyPr/>
          <a:p>
            <a:pPr indent="713740" lvl="0">
              <a:spcAft>
                <a:spcPts val="0"/>
              </a:spcAft>
            </a:pP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/>
            </a:r>
            <a:b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endParaRPr altLang="en-US" dirty="0" lang="zh-CN"/>
          </a:p>
        </p:txBody>
      </p:sp>
      <p:sp>
        <p:nvSpPr>
          <p:cNvPr id="1048640" name="矩形 3"/>
          <p:cNvSpPr/>
          <p:nvPr/>
        </p:nvSpPr>
        <p:spPr>
          <a:xfrm>
            <a:off x="10072206" y="5694690"/>
            <a:ext cx="724878" cy="523220"/>
          </a:xfrm>
          <a:prstGeom prst="rect"/>
        </p:spPr>
        <p:txBody>
          <a:bodyPr wrap="none">
            <a:spAutoFit/>
          </a:bodyPr>
          <a:p>
            <a:pPr lvl="0">
              <a:spcAft>
                <a:spcPts val="0"/>
              </a:spcAft>
            </a:pPr>
            <a:r>
              <a:rPr altLang="zh-CN" dirty="0" kern="100" lang="zh-CN">
                <a:cs typeface="Times New Roman" panose="02020603050405020304" pitchFamily="18" charset="0"/>
              </a:rPr>
              <a:t>图</a:t>
            </a:r>
            <a:r>
              <a:rPr altLang="zh-CN" dirty="0" kern="100" lang="en-US">
                <a:cs typeface="Courier New" panose="02070309020205020404" pitchFamily="49" charset="0"/>
              </a:rPr>
              <a:t>2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2097178" name="Picture 2" descr="SZ24SXZSGT1-4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9318236" y="3098800"/>
            <a:ext cx="2113360" cy="2366963"/>
          </a:xfrm>
          <a:prstGeom prst="rect"/>
          <a:noFill/>
          <a:ln>
            <a:noFill/>
          </a:ln>
        </p:spPr>
      </p:pic>
      <p:sp>
        <p:nvSpPr>
          <p:cNvPr id="1048641" name="内容占位符 1"/>
          <p:cNvSpPr txBox="1"/>
          <p:nvPr/>
        </p:nvSpPr>
        <p:spPr>
          <a:xfrm>
            <a:off x="412038" y="1472539"/>
            <a:ext cx="11337155" cy="3888500"/>
          </a:xfrm>
          <a:prstGeom prst="rect"/>
        </p:spPr>
        <p:txBody>
          <a:bodyPr wrap="square">
            <a:spAutoFit/>
          </a:bodyPr>
          <a:lstStyle>
            <a:lvl1pPr algn="just" defTabSz="2955925" fontAlgn="base" hangingPunct="1" indent="72009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baseline="0" b="1" sz="2800" kern="200" spc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  <a:lvl2pPr algn="l" defTabSz="952500" fontAlgn="base" indent="0" marL="4572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tabLst>
                <a:tab algn="l" pos="1676400"/>
              </a:tabLst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algn="l" defTabSz="952500" fontAlgn="base" indent="0" marL="9144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algn="l" defTabSz="952500" fontAlgn="base" indent="0" marL="13716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algn="l" defTabSz="952500" fontAlgn="base" indent="0" marL="18288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algn="l" defTabSz="953135" eaLnBrk="1" hangingPunct="1" indent="-237490" latinLnBrk="0" marL="262001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53135" eaLnBrk="1" hangingPunct="1" indent="-237490" latinLnBrk="0" marL="309626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53135" eaLnBrk="1" hangingPunct="1" indent="-237490" latinLnBrk="0" marL="357314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53135" eaLnBrk="1" hangingPunct="1" indent="-237490" latinLnBrk="0" marL="404939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zh-CN" dirty="0" kern="100" lang="zh-CN">
                <a:solidFill>
                  <a:srgbClr val="FF0000"/>
                </a:solidFill>
                <a:ea typeface="黑体" panose="02010609060101010101" pitchFamily="49" charset="-122"/>
              </a:rPr>
              <a:t>解</a:t>
            </a:r>
            <a:r>
              <a:rPr altLang="zh-CN" dirty="0" kern="100" lang="zh-CN" smtClean="0">
                <a:solidFill>
                  <a:srgbClr val="FF0000"/>
                </a:solidFill>
                <a:ea typeface="黑体" panose="02010609060101010101" pitchFamily="49" charset="-122"/>
              </a:rPr>
              <a:t>：</a:t>
            </a:r>
            <a:r>
              <a:rPr altLang="zh-CN" dirty="0" kern="100" lang="zh-CN" smtClean="0">
                <a:solidFill>
                  <a:srgbClr val="FF0000"/>
                </a:solidFill>
              </a:rPr>
              <a:t>由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）知直线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BC</a:t>
            </a:r>
            <a:r>
              <a:rPr altLang="zh-CN" dirty="0" kern="100" lang="zh-CN">
                <a:solidFill>
                  <a:srgbClr val="FF0000"/>
                </a:solidFill>
              </a:rPr>
              <a:t>的解析式为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zh-CN">
                <a:solidFill>
                  <a:srgbClr val="FF0000"/>
                </a:solidFill>
              </a:rPr>
              <a:t>设点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P</a:t>
            </a:r>
            <a:r>
              <a:rPr altLang="zh-CN" dirty="0" kern="100" lang="zh-CN">
                <a:solidFill>
                  <a:srgbClr val="FF0000"/>
                </a:solidFill>
              </a:rPr>
              <a:t>的坐标为（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），则点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N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PN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－（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）＝－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＋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∵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PN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＋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2.</a:t>
            </a:r>
            <a:r>
              <a:rPr altLang="zh-CN" dirty="0" kern="100" lang="zh-CN">
                <a:solidFill>
                  <a:srgbClr val="FF0000"/>
                </a:solidFill>
              </a:rPr>
              <a:t>解得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-25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-25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zh-CN">
                <a:solidFill>
                  <a:srgbClr val="FF0000"/>
                </a:solidFill>
              </a:rPr>
              <a:t>当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时，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＝－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；当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时，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＝－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kern="100" lang="zh-CN">
                <a:solidFill>
                  <a:srgbClr val="FF0000"/>
                </a:solidFill>
              </a:rPr>
              <a:t>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P</a:t>
            </a:r>
            <a:r>
              <a:rPr altLang="zh-CN" dirty="0" kern="100" lang="zh-CN">
                <a:solidFill>
                  <a:srgbClr val="FF0000"/>
                </a:solidFill>
              </a:rPr>
              <a:t>的坐标为（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，－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）或（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，－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）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2"/>
                                        <p:tgtEl>
                                          <p:spTgt spid="10486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7"/>
                                        <p:tgtEl>
                                          <p:spTgt spid="10486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2"/>
                                        <p:tgtEl>
                                          <p:spTgt spid="10486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7"/>
                                        <p:tgtEl>
                                          <p:spTgt spid="10486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32"/>
                                        <p:tgtEl>
                                          <p:spTgt spid="10486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4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内容占位符 1"/>
          <p:cNvSpPr>
            <a:spLocks noGrp="1"/>
          </p:cNvSpPr>
          <p:nvPr>
            <p:ph idx="10"/>
          </p:nvPr>
        </p:nvSpPr>
        <p:spPr>
          <a:xfrm>
            <a:off x="412039" y="634035"/>
            <a:ext cx="11337155" cy="720089"/>
          </a:xfrm>
        </p:spPr>
        <p:txBody>
          <a:bodyPr/>
          <a:p>
            <a:pPr indent="266700" lvl="0">
              <a:spcAft>
                <a:spcPts val="0"/>
              </a:spcAft>
            </a:pP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（给线段比例求坐标）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若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PN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PM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，求点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P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的横坐标；</a:t>
            </a:r>
          </a:p>
        </p:txBody>
      </p:sp>
      <p:sp>
        <p:nvSpPr>
          <p:cNvPr id="1048643" name="矩形 2"/>
          <p:cNvSpPr/>
          <p:nvPr/>
        </p:nvSpPr>
        <p:spPr>
          <a:xfrm>
            <a:off x="10084906" y="5886565"/>
            <a:ext cx="724878" cy="523220"/>
          </a:xfrm>
          <a:prstGeom prst="rect"/>
        </p:spPr>
        <p:txBody>
          <a:bodyPr wrap="none">
            <a:spAutoFit/>
          </a:bodyPr>
          <a:p>
            <a:pPr lvl="0">
              <a:spcAft>
                <a:spcPts val="0"/>
              </a:spcAft>
            </a:pPr>
            <a:r>
              <a:rPr altLang="zh-CN" dirty="0" kern="100" lang="zh-CN">
                <a:cs typeface="Times New Roman" panose="02020603050405020304" pitchFamily="18" charset="0"/>
              </a:rPr>
              <a:t>图</a:t>
            </a:r>
            <a:r>
              <a:rPr altLang="zh-CN" dirty="0" kern="100" lang="en-US">
                <a:cs typeface="Courier New" panose="02070309020205020404" pitchFamily="49" charset="0"/>
              </a:rPr>
              <a:t>2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2097179" name="Picture 2" descr="SZ24SXZSGT1-4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9330936" y="3290675"/>
            <a:ext cx="2113360" cy="2366963"/>
          </a:xfrm>
          <a:prstGeom prst="rect"/>
          <a:noFill/>
          <a:ln>
            <a:noFill/>
          </a:ln>
        </p:spPr>
      </p:pic>
      <p:sp>
        <p:nvSpPr>
          <p:cNvPr id="1048644" name="内容占位符 1"/>
          <p:cNvSpPr txBox="1"/>
          <p:nvPr/>
        </p:nvSpPr>
        <p:spPr>
          <a:xfrm>
            <a:off x="94539" y="1372699"/>
            <a:ext cx="12313361" cy="4491989"/>
          </a:xfrm>
          <a:prstGeom prst="rect"/>
        </p:spPr>
        <p:txBody>
          <a:bodyPr wrap="square">
            <a:spAutoFit/>
          </a:bodyPr>
          <a:lstStyle>
            <a:lvl1pPr algn="just" defTabSz="2955925" fontAlgn="base" hangingPunct="1" indent="72009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baseline="0" b="1" sz="2800" kern="200" spc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  <a:lvl2pPr algn="l" defTabSz="952500" fontAlgn="base" indent="0" marL="4572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tabLst>
                <a:tab algn="l" pos="1676400"/>
              </a:tabLst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algn="l" defTabSz="952500" fontAlgn="base" indent="0" marL="9144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algn="l" defTabSz="952500" fontAlgn="base" indent="0" marL="13716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algn="l" defTabSz="952500" fontAlgn="base" indent="0" marL="18288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algn="l" defTabSz="953135" eaLnBrk="1" hangingPunct="1" indent="-237490" latinLnBrk="0" marL="262001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53135" eaLnBrk="1" hangingPunct="1" indent="-237490" latinLnBrk="0" marL="309626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53135" eaLnBrk="1" hangingPunct="1" indent="-237490" latinLnBrk="0" marL="357314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53135" eaLnBrk="1" hangingPunct="1" indent="-237490" latinLnBrk="0" marL="404939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713740"/>
            <a:r>
              <a:rPr altLang="zh-CN" dirty="0" kern="100" lang="zh-CN">
                <a:solidFill>
                  <a:srgbClr val="FF0000"/>
                </a:solidFill>
                <a:ea typeface="黑体" panose="02010609060101010101" pitchFamily="49" charset="-122"/>
              </a:rPr>
              <a:t>解</a:t>
            </a:r>
            <a:r>
              <a:rPr altLang="zh-CN" dirty="0" kern="100" lang="zh-CN" smtClean="0">
                <a:solidFill>
                  <a:srgbClr val="FF0000"/>
                </a:solidFill>
                <a:ea typeface="黑体" panose="02010609060101010101" pitchFamily="49" charset="-122"/>
              </a:rPr>
              <a:t>：</a:t>
            </a:r>
            <a:r>
              <a:rPr altLang="zh-CN" dirty="0" kern="100" lang="zh-CN" smtClean="0">
                <a:solidFill>
                  <a:srgbClr val="FF0000"/>
                </a:solidFill>
              </a:rPr>
              <a:t>由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）知直线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BC</a:t>
            </a:r>
            <a:r>
              <a:rPr altLang="zh-CN" dirty="0" kern="100" lang="zh-CN">
                <a:solidFill>
                  <a:srgbClr val="FF0000"/>
                </a:solidFill>
              </a:rPr>
              <a:t>的解析式为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zh-CN">
                <a:solidFill>
                  <a:srgbClr val="FF0000"/>
                </a:solidFill>
              </a:rPr>
              <a:t>设点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P</a:t>
            </a:r>
            <a:r>
              <a:rPr altLang="zh-CN" dirty="0" kern="100" lang="zh-CN">
                <a:solidFill>
                  <a:srgbClr val="FF0000"/>
                </a:solidFill>
              </a:rPr>
              <a:t>的坐标为（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），则点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M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），点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N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）．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PN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－（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）＝－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＋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PM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－（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∵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PN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PM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＋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）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zh-CN">
                <a:solidFill>
                  <a:srgbClr val="FF0000"/>
                </a:solidFill>
              </a:rPr>
              <a:t>解得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-25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-25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4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  <a:ea typeface="楷体" panose="02010609060101010101" pitchFamily="49" charset="-122"/>
              </a:rPr>
              <a:t>（不合题意，舍去）</a:t>
            </a:r>
            <a:r>
              <a:rPr altLang="zh-CN" dirty="0" kern="100" lang="zh-CN">
                <a:solidFill>
                  <a:srgbClr val="FF0000"/>
                </a:solidFill>
              </a:rPr>
              <a:t>．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kern="100" lang="zh-CN">
                <a:solidFill>
                  <a:srgbClr val="FF0000"/>
                </a:solidFill>
              </a:rPr>
              <a:t>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P</a:t>
            </a:r>
            <a:r>
              <a:rPr altLang="zh-CN" dirty="0" kern="100" lang="zh-CN">
                <a:solidFill>
                  <a:srgbClr val="FF0000"/>
                </a:solidFill>
              </a:rPr>
              <a:t>的横坐标为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2"/>
                                        <p:tgtEl>
                                          <p:spTgt spid="10486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7"/>
                                        <p:tgtEl>
                                          <p:spTgt spid="1048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2"/>
                                        <p:tgtEl>
                                          <p:spTgt spid="10486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7"/>
                                        <p:tgtEl>
                                          <p:spTgt spid="10486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32"/>
                                        <p:tgtEl>
                                          <p:spTgt spid="10486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4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内容占位符 1"/>
          <p:cNvSpPr>
            <a:spLocks noGrp="1"/>
          </p:cNvSpPr>
          <p:nvPr>
            <p:ph idx="10"/>
          </p:nvPr>
        </p:nvSpPr>
        <p:spPr>
          <a:xfrm>
            <a:off x="412039" y="634035"/>
            <a:ext cx="11337155" cy="1977389"/>
          </a:xfrm>
        </p:spPr>
        <p:txBody>
          <a:bodyPr/>
          <a:p>
            <a:pPr indent="713740" lvl="0">
              <a:spcAft>
                <a:spcPts val="0"/>
              </a:spcAft>
            </a:pP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4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（动点求线段最值）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当点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P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的横坐标为多少时，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PN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的值最大，并求出</a:t>
            </a:r>
            <a:r>
              <a:rPr altLang="zh-CN" b="1" dirty="0" sz="2800" i="1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PN</a:t>
            </a:r>
            <a:r>
              <a:rPr altLang="zh-CN" b="1" dirty="0" sz="2800" kern="100" lang="zh-CN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的最大值；</a:t>
            </a:r>
          </a:p>
          <a:p>
            <a:pPr indent="713740" lvl="0">
              <a:spcAft>
                <a:spcPts val="0"/>
              </a:spcAft>
            </a:pPr>
            <a:endParaRPr altLang="zh-CN" b="1" dirty="0" sz="2800" kern="100" lang="en-US" smtClean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048646" name="内容占位符 1"/>
          <p:cNvSpPr txBox="1"/>
          <p:nvPr/>
        </p:nvSpPr>
        <p:spPr>
          <a:xfrm>
            <a:off x="412039" y="2055973"/>
            <a:ext cx="11337155" cy="1348739"/>
          </a:xfrm>
          <a:prstGeom prst="rect"/>
        </p:spPr>
        <p:txBody>
          <a:bodyPr wrap="square">
            <a:spAutoFit/>
          </a:bodyPr>
          <a:lstStyle>
            <a:lvl1pPr algn="just" defTabSz="2955925" fontAlgn="base" hangingPunct="1" indent="72009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baseline="0" b="1" sz="2800" kern="200" spc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  <a:lvl2pPr algn="l" defTabSz="952500" fontAlgn="base" indent="0" marL="4572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tabLst>
                <a:tab algn="l" pos="1676400"/>
              </a:tabLst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algn="l" defTabSz="952500" fontAlgn="base" indent="0" marL="9144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algn="l" defTabSz="952500" fontAlgn="base" indent="0" marL="13716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algn="l" defTabSz="952500" fontAlgn="base" indent="0" marL="18288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algn="l" defTabSz="953135" eaLnBrk="1" hangingPunct="1" indent="-237490" latinLnBrk="0" marL="262001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53135" eaLnBrk="1" hangingPunct="1" indent="-237490" latinLnBrk="0" marL="309626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53135" eaLnBrk="1" hangingPunct="1" indent="-237490" latinLnBrk="0" marL="357314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53135" eaLnBrk="1" hangingPunct="1" indent="-237490" latinLnBrk="0" marL="404939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zh-CN" dirty="0" kern="100" lang="zh-CN">
                <a:solidFill>
                  <a:srgbClr val="FF0000"/>
                </a:solidFill>
                <a:ea typeface="黑体" panose="02010609060101010101" pitchFamily="49" charset="-122"/>
              </a:rPr>
              <a:t>解</a:t>
            </a:r>
            <a:r>
              <a:rPr altLang="zh-CN" dirty="0" kern="100" lang="zh-CN" smtClean="0">
                <a:solidFill>
                  <a:srgbClr val="FF0000"/>
                </a:solidFill>
                <a:ea typeface="黑体" panose="02010609060101010101" pitchFamily="49" charset="-122"/>
              </a:rPr>
              <a:t>：</a:t>
            </a:r>
            <a:r>
              <a:rPr altLang="zh-CN" dirty="0" kern="100" lang="zh-CN" smtClean="0">
                <a:solidFill>
                  <a:srgbClr val="FF0000"/>
                </a:solidFill>
              </a:rPr>
              <a:t>由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）知直线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BC</a:t>
            </a:r>
            <a:r>
              <a:rPr altLang="zh-CN" dirty="0" kern="100" lang="zh-CN">
                <a:solidFill>
                  <a:srgbClr val="FF0000"/>
                </a:solidFill>
              </a:rPr>
              <a:t>的解析式为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/>
            <a:r>
              <a:rPr altLang="zh-CN" dirty="0" kern="100" lang="zh-CN">
                <a:solidFill>
                  <a:srgbClr val="FF0000"/>
                </a:solidFill>
              </a:rPr>
              <a:t>设点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P</a:t>
            </a:r>
            <a:r>
              <a:rPr altLang="zh-CN" dirty="0" kern="100" lang="zh-CN">
                <a:solidFill>
                  <a:srgbClr val="FF0000"/>
                </a:solidFill>
              </a:rPr>
              <a:t>的坐标为（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），则点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N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）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graphicFrame>
        <p:nvGraphicFramePr>
          <p:cNvPr id="4194309" name="对象 5"/>
          <p:cNvGraphicFramePr>
            <a:graphicFrameLocks noChangeAspect="1"/>
          </p:cNvGraphicFramePr>
          <p:nvPr/>
        </p:nvGraphicFramePr>
        <p:xfrm>
          <a:off x="521191" y="3579466"/>
          <a:ext cx="11118850" cy="184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1" spid="_x0000_s9230" imgH="1843971" imgW="11118325" progId="Word.Document.12">
                  <p:embed/>
                </p:oleObj>
              </mc:Choice>
              <mc:Fallback>
                <p:oleObj name="文档" r:id="rId1" spid="" imgH="1843971" imgW="11118325" progId="Word.Document.12">
                  <p:embed/>
                  <p:pic>
                    <p:nvPicPr>
                      <p:cNvPr id="2097180" name="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2"/>
                      <a:stretch>
                        <a:fillRect/>
                      </a:stretch>
                    </p:blipFill>
                    <p:spPr>
                      <a:xfrm>
                        <a:off x="521191" y="3579466"/>
                        <a:ext cx="11118850" cy="1844675"/>
                      </a:xfrm>
                      <a:prstGeom prst="rect"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8647" name="矩形 6"/>
          <p:cNvSpPr/>
          <p:nvPr/>
        </p:nvSpPr>
        <p:spPr>
          <a:xfrm>
            <a:off x="10419191" y="3359150"/>
            <a:ext cx="724878" cy="523220"/>
          </a:xfrm>
          <a:prstGeom prst="rect"/>
        </p:spPr>
        <p:txBody>
          <a:bodyPr wrap="none">
            <a:spAutoFit/>
          </a:bodyPr>
          <a:p>
            <a:pPr lvl="0">
              <a:spcAft>
                <a:spcPts val="0"/>
              </a:spcAft>
            </a:pPr>
            <a:r>
              <a:rPr altLang="zh-CN" dirty="0" kern="100" lang="zh-CN">
                <a:cs typeface="Times New Roman" panose="02020603050405020304" pitchFamily="18" charset="0"/>
              </a:rPr>
              <a:t>图</a:t>
            </a:r>
            <a:r>
              <a:rPr altLang="zh-CN" dirty="0" kern="100" lang="en-US">
                <a:cs typeface="Courier New" panose="02070309020205020404" pitchFamily="49" charset="0"/>
              </a:rPr>
              <a:t>2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2097181" name="Picture 2" descr="SZ24SXZSGT1-4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3" cstate="print"/>
          <a:srcRect/>
          <a:stretch>
            <a:fillRect/>
          </a:stretch>
        </p:blipFill>
        <p:spPr bwMode="auto">
          <a:xfrm>
            <a:off x="9814066" y="1191807"/>
            <a:ext cx="1935128" cy="2167343"/>
          </a:xfrm>
          <a:prstGeom prst="rect"/>
          <a:noFill/>
          <a:ln>
            <a:noFill/>
          </a:ln>
        </p:spPr>
      </p:pic>
      <p:graphicFrame>
        <p:nvGraphicFramePr>
          <p:cNvPr id="4194310" name="对象 8"/>
          <p:cNvGraphicFramePr>
            <a:graphicFrameLocks noChangeAspect="1"/>
          </p:cNvGraphicFramePr>
          <p:nvPr/>
        </p:nvGraphicFramePr>
        <p:xfrm>
          <a:off x="521191" y="4662327"/>
          <a:ext cx="11118850" cy="184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4" spid="_x0000_s9231" imgH="1848641" imgW="11118325" progId="Word.Document.12">
                  <p:embed/>
                </p:oleObj>
              </mc:Choice>
              <mc:Fallback>
                <p:oleObj name="文档" r:id="rId4" spid="" imgH="1848641" imgW="11118325" progId="Word.Document.12">
                  <p:embed/>
                  <p:pic>
                    <p:nvPicPr>
                      <p:cNvPr id="2097182" name="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5"/>
                      <a:stretch>
                        <a:fillRect/>
                      </a:stretch>
                    </p:blipFill>
                    <p:spPr>
                      <a:xfrm>
                        <a:off x="521191" y="4662327"/>
                        <a:ext cx="11118850" cy="1847850"/>
                      </a:xfrm>
                      <a:prstGeom prst="rect"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2"/>
                                        <p:tgtEl>
                                          <p:spTgt spid="10486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7"/>
                                        <p:tgtEl>
                                          <p:spTgt spid="4194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2"/>
                                        <p:tgtEl>
                                          <p:spTgt spid="4194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4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标题 2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4013" cy="1325563"/>
          </a:xfrm>
          <a:prstGeom prst="rect"/>
        </p:spPr>
        <p:txBody>
          <a:bodyPr/>
          <a:p>
            <a:pPr indent="713740" lvl="0">
              <a:spcAft>
                <a:spcPts val="0"/>
              </a:spcAft>
            </a:pP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/>
            </a:r>
            <a:b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</a:br>
            <a: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/>
            </a:r>
            <a:br>
              <a:rPr altLang="zh-CN" b="1" dirty="0" sz="2800" kern="100" lang="en-US" smtClean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</a:br>
            <a:endParaRPr altLang="en-US" dirty="0" lang="zh-CN"/>
          </a:p>
        </p:txBody>
      </p:sp>
      <p:sp>
        <p:nvSpPr>
          <p:cNvPr id="1048649" name="矩形 3"/>
          <p:cNvSpPr/>
          <p:nvPr/>
        </p:nvSpPr>
        <p:spPr>
          <a:xfrm>
            <a:off x="10092041" y="4391513"/>
            <a:ext cx="724878" cy="523220"/>
          </a:xfrm>
          <a:prstGeom prst="rect"/>
        </p:spPr>
        <p:txBody>
          <a:bodyPr wrap="none">
            <a:spAutoFit/>
          </a:bodyPr>
          <a:p>
            <a:pPr lvl="0">
              <a:spcAft>
                <a:spcPts val="0"/>
              </a:spcAft>
            </a:pPr>
            <a:r>
              <a:rPr altLang="zh-CN" kern="100" lang="zh-CN" smtClean="0">
                <a:cs typeface="Times New Roman" panose="02020603050405020304" pitchFamily="18" charset="0"/>
              </a:rPr>
              <a:t>图</a:t>
            </a:r>
            <a:r>
              <a:rPr altLang="zh-CN" kern="100" lang="en-US" smtClean="0">
                <a:cs typeface="Courier New" panose="02070309020205020404" pitchFamily="49" charset="0"/>
              </a:rPr>
              <a:t>3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graphicFrame>
        <p:nvGraphicFramePr>
          <p:cNvPr id="4194311" name="对象 6"/>
          <p:cNvGraphicFramePr>
            <a:graphicFrameLocks noChangeAspect="1"/>
          </p:cNvGraphicFramePr>
          <p:nvPr/>
        </p:nvGraphicFramePr>
        <p:xfrm>
          <a:off x="535781" y="733752"/>
          <a:ext cx="11118850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1" spid="_x0000_s7179" imgH="1186205" imgW="11118325" progId="Word.Document.12">
                  <p:embed/>
                </p:oleObj>
              </mc:Choice>
              <mc:Fallback>
                <p:oleObj name="文档" r:id="rId1" spid="" imgH="1186205" imgW="11118325" progId="Word.Document.12">
                  <p:embed/>
                  <p:pic>
                    <p:nvPicPr>
                      <p:cNvPr id="2097185" name="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2"/>
                      <a:stretch>
                        <a:fillRect/>
                      </a:stretch>
                    </p:blipFill>
                    <p:spPr>
                      <a:xfrm>
                        <a:off x="535781" y="733752"/>
                        <a:ext cx="11118850" cy="1185863"/>
                      </a:xfrm>
                      <a:prstGeom prst="rect"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8650" name="内容占位符 1"/>
          <p:cNvSpPr txBox="1"/>
          <p:nvPr/>
        </p:nvSpPr>
        <p:spPr>
          <a:xfrm>
            <a:off x="535781" y="1690688"/>
            <a:ext cx="11337155" cy="4785361"/>
          </a:xfrm>
          <a:prstGeom prst="rect"/>
        </p:spPr>
        <p:txBody>
          <a:bodyPr wrap="square">
            <a:spAutoFit/>
          </a:bodyPr>
          <a:lstStyle>
            <a:lvl1pPr algn="just" defTabSz="2955925" fontAlgn="base" hangingPunct="1" indent="72009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baseline="0" b="1" sz="2800" kern="200" spc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  <a:lvl2pPr algn="l" defTabSz="952500" fontAlgn="base" indent="0" marL="4572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tabLst>
                <a:tab algn="l" pos="1676400"/>
              </a:tabLst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algn="l" defTabSz="952500" fontAlgn="base" indent="0" marL="914400" rtl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algn="l" defTabSz="952500" fontAlgn="base" indent="0" marL="13716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algn="l" defTabSz="952500" fontAlgn="base" indent="0" marL="1828800" rtl="0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b="1" sz="2800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algn="l" defTabSz="953135" eaLnBrk="1" hangingPunct="1" indent="-237490" latinLnBrk="0" marL="262001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53135" eaLnBrk="1" hangingPunct="1" indent="-237490" latinLnBrk="0" marL="3096260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53135" eaLnBrk="1" hangingPunct="1" indent="-237490" latinLnBrk="0" marL="357314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53135" eaLnBrk="1" hangingPunct="1" indent="-237490" latinLnBrk="0" marL="4049395" rtl="0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713740">
              <a:lnSpc>
                <a:spcPct val="140000"/>
              </a:lnSpc>
            </a:pPr>
            <a:r>
              <a:rPr altLang="zh-CN" dirty="0" kern="100" lang="zh-CN">
                <a:solidFill>
                  <a:srgbClr val="FF0000"/>
                </a:solidFill>
                <a:ea typeface="黑体" panose="02010609060101010101" pitchFamily="49" charset="-122"/>
              </a:rPr>
              <a:t>解：</a:t>
            </a:r>
            <a:r>
              <a:rPr altLang="zh-CN" dirty="0" kern="100" lang="zh-CN" smtClean="0">
                <a:solidFill>
                  <a:srgbClr val="FF0000"/>
                </a:solidFill>
              </a:rPr>
              <a:t>由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）知点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B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），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C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0</a:t>
            </a:r>
            <a:r>
              <a:rPr altLang="zh-CN" dirty="0" kern="100" lang="zh-CN">
                <a:solidFill>
                  <a:srgbClr val="FF0000"/>
                </a:solidFill>
              </a:rPr>
              <a:t>，－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zh-CN" smtClean="0">
                <a:solidFill>
                  <a:srgbClr val="FF0000"/>
                </a:solidFill>
              </a:rPr>
              <a:t>），</a:t>
            </a:r>
            <a:endParaRPr altLang="zh-CN" dirty="0" kern="100" lang="en-US" smtClean="0">
              <a:solidFill>
                <a:srgbClr val="FF0000"/>
              </a:solidFill>
            </a:endParaRPr>
          </a:p>
          <a:p>
            <a:pPr indent="713740">
              <a:lnSpc>
                <a:spcPct val="140000"/>
              </a:lnSpc>
            </a:pPr>
            <a:r>
              <a:rPr altLang="zh-CN" dirty="0" kern="100" lang="en-US" smtClean="0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OB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OC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>
              <a:lnSpc>
                <a:spcPct val="140000"/>
              </a:lnSpc>
            </a:pPr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∴△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OBC</a:t>
            </a:r>
            <a:r>
              <a:rPr altLang="zh-CN" dirty="0" kern="100" lang="zh-CN">
                <a:solidFill>
                  <a:srgbClr val="FF0000"/>
                </a:solidFill>
              </a:rPr>
              <a:t>是等腰直角三角形．</a:t>
            </a:r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∴∠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OCB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45°.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>
              <a:lnSpc>
                <a:spcPct val="140000"/>
              </a:lnSpc>
            </a:pPr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∵</a:t>
            </a:r>
            <a:r>
              <a:rPr altLang="zh-CN" dirty="0" kern="100" lang="zh-CN">
                <a:solidFill>
                  <a:srgbClr val="FF0000"/>
                </a:solidFill>
              </a:rPr>
              <a:t>直线</a:t>
            </a:r>
            <a:r>
              <a:rPr altLang="zh-CN" dirty="0" i="1" kern="100" lang="en-US" err="1">
                <a:solidFill>
                  <a:srgbClr val="FF0000"/>
                </a:solidFill>
                <a:cs typeface="Courier New" panose="02070309020205020404" pitchFamily="49" charset="0"/>
              </a:rPr>
              <a:t>MN</a:t>
            </a:r>
            <a:r>
              <a:rPr altLang="zh-CN" dirty="0" kern="100" lang="en-US" err="1">
                <a:solidFill>
                  <a:srgbClr val="FF0000"/>
                </a:solidFill>
                <a:latin typeface="宋体" panose="02010600030101010101" pitchFamily="2" charset="-122"/>
              </a:rPr>
              <a:t>∥</a:t>
            </a:r>
            <a:r>
              <a:rPr altLang="zh-CN" dirty="0" i="1" kern="100" lang="en-US" err="1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轴，</a:t>
            </a:r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∴∠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NPH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∠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OCB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45°.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>
              <a:lnSpc>
                <a:spcPct val="140000"/>
              </a:lnSpc>
            </a:pPr>
            <a:r>
              <a:rPr altLang="zh-CN" dirty="0" kern="100" lang="zh-CN">
                <a:solidFill>
                  <a:srgbClr val="FF0000"/>
                </a:solidFill>
              </a:rPr>
              <a:t>又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NH</a:t>
            </a:r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⊥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BC</a:t>
            </a:r>
            <a:r>
              <a:rPr altLang="zh-CN" dirty="0" kern="100" lang="zh-CN">
                <a:solidFill>
                  <a:srgbClr val="FF0000"/>
                </a:solidFill>
              </a:rPr>
              <a:t>，</a:t>
            </a:r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∴△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HPN</a:t>
            </a:r>
            <a:r>
              <a:rPr altLang="zh-CN" dirty="0" kern="100" lang="zh-CN">
                <a:solidFill>
                  <a:srgbClr val="FF0000"/>
                </a:solidFill>
              </a:rPr>
              <a:t>是等腰直角三角形．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>
              <a:lnSpc>
                <a:spcPct val="140000"/>
              </a:lnSpc>
            </a:pPr>
            <a:r>
              <a:rPr altLang="zh-CN" dirty="0" kern="100" lang="zh-CN">
                <a:solidFill>
                  <a:srgbClr val="FF0000"/>
                </a:solidFill>
              </a:rPr>
              <a:t>在</a:t>
            </a:r>
            <a:r>
              <a:rPr altLang="zh-CN" dirty="0" kern="100" lang="en-US" err="1">
                <a:solidFill>
                  <a:srgbClr val="FF0000"/>
                </a:solidFill>
                <a:cs typeface="Courier New" panose="02070309020205020404" pitchFamily="49" charset="0"/>
              </a:rPr>
              <a:t>Rt</a:t>
            </a:r>
            <a:r>
              <a:rPr altLang="zh-CN" dirty="0" kern="100" lang="en-US" err="1">
                <a:solidFill>
                  <a:srgbClr val="FF0000"/>
                </a:solidFill>
                <a:latin typeface="宋体" panose="02010600030101010101" pitchFamily="2" charset="-122"/>
              </a:rPr>
              <a:t>△</a:t>
            </a:r>
            <a:r>
              <a:rPr altLang="zh-CN" dirty="0" i="1" kern="100" lang="en-US" err="1">
                <a:solidFill>
                  <a:srgbClr val="FF0000"/>
                </a:solidFill>
                <a:cs typeface="Courier New" panose="02070309020205020404" pitchFamily="49" charset="0"/>
              </a:rPr>
              <a:t>HPN</a:t>
            </a:r>
            <a:r>
              <a:rPr altLang="zh-CN" dirty="0" kern="100" lang="zh-CN">
                <a:solidFill>
                  <a:srgbClr val="FF0000"/>
                </a:solidFill>
              </a:rPr>
              <a:t>中，由勾股定理，得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PN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NH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＋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HP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NH</a:t>
            </a:r>
            <a:r>
              <a:rPr altLang="zh-CN" baseline="30000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4</a:t>
            </a:r>
            <a:r>
              <a:rPr altLang="zh-CN" dirty="0" kern="100" lang="zh-CN">
                <a:solidFill>
                  <a:srgbClr val="FF0000"/>
                </a:solidFill>
              </a:rPr>
              <a:t>．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713740">
              <a:lnSpc>
                <a:spcPct val="140000"/>
              </a:lnSpc>
            </a:pPr>
            <a:r>
              <a:rPr altLang="zh-CN" dirty="0" kern="100" lang="en-US">
                <a:solidFill>
                  <a:srgbClr val="FF0000"/>
                </a:solidFill>
                <a:latin typeface="宋体" panose="02010600030101010101" pitchFamily="2" charset="-122"/>
              </a:rPr>
              <a:t>∴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PN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altLang="zh-CN" dirty="0" kern="100" lang="en-US" smtClean="0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</a:p>
          <a:p>
            <a:pPr indent="713740">
              <a:lnSpc>
                <a:spcPct val="140000"/>
              </a:lnSpc>
            </a:pPr>
            <a:r>
              <a:rPr altLang="zh-CN" dirty="0" kern="100" lang="zh-CN" smtClean="0">
                <a:solidFill>
                  <a:srgbClr val="FF0000"/>
                </a:solidFill>
              </a:rPr>
              <a:t>由</a:t>
            </a:r>
            <a:r>
              <a:rPr altLang="zh-CN" dirty="0" kern="100" lang="zh-CN">
                <a:solidFill>
                  <a:srgbClr val="FF0000"/>
                </a:solidFill>
              </a:rPr>
              <a:t>（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1</a:t>
            </a:r>
            <a:r>
              <a:rPr altLang="zh-CN" dirty="0" kern="100" lang="zh-CN">
                <a:solidFill>
                  <a:srgbClr val="FF0000"/>
                </a:solidFill>
              </a:rPr>
              <a:t>）知直线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BC</a:t>
            </a:r>
            <a:r>
              <a:rPr altLang="zh-CN" dirty="0" kern="100" lang="zh-CN">
                <a:solidFill>
                  <a:srgbClr val="FF0000"/>
                </a:solidFill>
              </a:rPr>
              <a:t>的解析式为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altLang="zh-CN" dirty="0" kern="100" lang="zh-CN">
                <a:solidFill>
                  <a:srgbClr val="FF0000"/>
                </a:solidFill>
              </a:rPr>
              <a:t>＝</a:t>
            </a:r>
            <a:r>
              <a:rPr altLang="zh-CN" dirty="0" i="1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altLang="zh-CN" dirty="0" kern="100" lang="zh-CN">
                <a:solidFill>
                  <a:srgbClr val="FF0000"/>
                </a:solidFill>
              </a:rPr>
              <a:t>－</a:t>
            </a:r>
            <a:r>
              <a:rPr altLang="zh-CN" dirty="0" kern="100" lang="en-US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altLang="zh-CN" dirty="0" kern="100" lang="en-US" smtClean="0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altLang="zh-CN" dirty="0" sz="1050" kern="100" lang="zh-CN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2097186" name="图片 1"/>
          <p:cNvPicPr>
            <a:picLocks noChangeAspect="1"/>
          </p:cNvPicPr>
          <p:nvPr/>
        </p:nvPicPr>
        <p:blipFill>
          <a:blip xmlns:r="http://schemas.openxmlformats.org/officeDocument/2006/relationships" r:embed="rId3"/>
          <a:stretch>
            <a:fillRect/>
          </a:stretch>
        </p:blipFill>
        <p:spPr>
          <a:xfrm>
            <a:off x="9205564" y="1743193"/>
            <a:ext cx="2667372" cy="2648320"/>
          </a:xfrm>
          <a:prstGeom prst="rect"/>
        </p:spPr>
      </p:pic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2"/>
                                        <p:tgtEl>
                                          <p:spTgt spid="1048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7"/>
                                        <p:tgtEl>
                                          <p:spTgt spid="1048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2"/>
                                        <p:tgtEl>
                                          <p:spTgt spid="1048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7"/>
                                        <p:tgtEl>
                                          <p:spTgt spid="1048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32"/>
                                        <p:tgtEl>
                                          <p:spTgt spid="1048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37"/>
                                        <p:tgtEl>
                                          <p:spTgt spid="1048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>
                      <p:stCondLst>
                        <p:cond delay="indefinite"/>
                      </p:stCondLst>
                      <p:childTnLst>
                        <p:par>
                          <p:cTn fill="hold" id="3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42"/>
                                        <p:tgtEl>
                                          <p:spTgt spid="1048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50" grpId="0" build="p"/>
    </p:bldLst>
  </p:timing>
</p:sld>
</file>

<file path=ppt/tags/tag1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111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3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4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幻灯片 1</dc:title>
  <dc:creator>Administrator</dc:creator>
  <cp:lastModifiedBy>Administrator</cp:lastModifiedBy>
  <dcterms:created xsi:type="dcterms:W3CDTF">2019-06-18T10:08:00Z</dcterms:created>
  <dcterms:modified xsi:type="dcterms:W3CDTF">2024-03-22T03:21:04Z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2052-11.1.0.12980</vt:lpwstr>
  </property>
  <property fmtid="{D5CDD505-2E9C-101B-9397-08002B2CF9AE}" pid="3" name="ICV">
    <vt:lpwstr>2F97B26999C74D3C914C5009E115B104</vt:lpwstr>
  </property>
</Properties>
</file>